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6"/>
  </p:notesMasterIdLst>
  <p:sldIdLst>
    <p:sldId id="256" r:id="rId2"/>
    <p:sldId id="262" r:id="rId3"/>
    <p:sldId id="283" r:id="rId4"/>
    <p:sldId id="264" r:id="rId5"/>
    <p:sldId id="271" r:id="rId6"/>
    <p:sldId id="282" r:id="rId7"/>
    <p:sldId id="270" r:id="rId8"/>
    <p:sldId id="285" r:id="rId9"/>
    <p:sldId id="292" r:id="rId10"/>
    <p:sldId id="286" r:id="rId11"/>
    <p:sldId id="287" r:id="rId12"/>
    <p:sldId id="288" r:id="rId13"/>
    <p:sldId id="289" r:id="rId14"/>
    <p:sldId id="284" r:id="rId15"/>
    <p:sldId id="291" r:id="rId16"/>
    <p:sldId id="290" r:id="rId17"/>
    <p:sldId id="307" r:id="rId18"/>
    <p:sldId id="293" r:id="rId19"/>
    <p:sldId id="294" r:id="rId20"/>
    <p:sldId id="295" r:id="rId21"/>
    <p:sldId id="304" r:id="rId22"/>
    <p:sldId id="297" r:id="rId23"/>
    <p:sldId id="296" r:id="rId24"/>
    <p:sldId id="298" r:id="rId25"/>
    <p:sldId id="305" r:id="rId26"/>
    <p:sldId id="265" r:id="rId27"/>
    <p:sldId id="300" r:id="rId28"/>
    <p:sldId id="306" r:id="rId29"/>
    <p:sldId id="301" r:id="rId30"/>
    <p:sldId id="267" r:id="rId31"/>
    <p:sldId id="278" r:id="rId32"/>
    <p:sldId id="279" r:id="rId33"/>
    <p:sldId id="269" r:id="rId34"/>
    <p:sldId id="30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fed" initials="H" lastIdx="2" clrIdx="0">
    <p:extLst>
      <p:ext uri="{19B8F6BF-5375-455C-9EA6-DF929625EA0E}">
        <p15:presenceInfo xmlns:p15="http://schemas.microsoft.com/office/powerpoint/2012/main" userId="Hafe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5155"/>
    <a:srgbClr val="FFFF00"/>
    <a:srgbClr val="225A5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171" autoAdjust="0"/>
  </p:normalViewPr>
  <p:slideViewPr>
    <p:cSldViewPr snapToGrid="0">
      <p:cViewPr varScale="1">
        <p:scale>
          <a:sx n="102" d="100"/>
          <a:sy n="102" d="100"/>
        </p:scale>
        <p:origin x="12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A59AD-4AD1-4CFB-9036-0817AB683407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33A37-7698-4015-BB4D-F55BD77A0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89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was originally developed with the U.S. Navy in mind, for the primary purpose of protecting government communications. Today, it is used every day for a wide variety of purposes by normal people, the military, journalists, law enforcement officers, activists, and many others.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33A37-7698-4015-BB4D-F55BD77A02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93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dirty="0" smtClean="0"/>
              <a:t>Visit a website using Tor browser software </a:t>
            </a:r>
          </a:p>
          <a:p>
            <a:pPr fontAlgn="t"/>
            <a:r>
              <a:rPr lang="en-US" dirty="0" smtClean="0"/>
              <a:t>Check Tor directory and obtain addresses for Tor relays.</a:t>
            </a:r>
          </a:p>
          <a:p>
            <a:pPr fontAlgn="t"/>
            <a:r>
              <a:rPr lang="en-US" dirty="0" smtClean="0"/>
              <a:t>Tor software selects random chain of relays </a:t>
            </a:r>
            <a:r>
              <a:rPr lang="en-US" b="1" dirty="0" smtClean="0"/>
              <a:t>donated by volunteers</a:t>
            </a:r>
            <a:r>
              <a:rPr lang="en-US" dirty="0" smtClean="0"/>
              <a:t>.</a:t>
            </a:r>
          </a:p>
          <a:p>
            <a:pPr fontAlgn="t"/>
            <a:r>
              <a:rPr lang="en-US" dirty="0" smtClean="0"/>
              <a:t>At the first relay, user's computer IP address is replaced by the relay's IP address.</a:t>
            </a:r>
          </a:p>
          <a:p>
            <a:pPr fontAlgn="t"/>
            <a:r>
              <a:rPr lang="en-US" dirty="0" smtClean="0"/>
              <a:t>The next relay only sees the address of the previous relay; no single relay knows the whole route.</a:t>
            </a:r>
          </a:p>
          <a:p>
            <a:pPr fontAlgn="t"/>
            <a:r>
              <a:rPr lang="en-US" dirty="0" smtClean="0"/>
              <a:t>This provides strong and anonymity protection.</a:t>
            </a:r>
          </a:p>
          <a:p>
            <a:pPr fontAlgn="t"/>
            <a:r>
              <a:rPr lang="en-US" dirty="0" smtClean="0"/>
              <a:t>If the user visits different sites, the same process will be repeated but with different random Chain of relays. </a:t>
            </a:r>
          </a:p>
          <a:p>
            <a:pPr fontAlgn="t"/>
            <a:r>
              <a:rPr lang="en-US" dirty="0" smtClean="0"/>
              <a:t>This preventing anyone from aggregating data on an anonymous person's activity.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33A37-7698-4015-BB4D-F55BD77A02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98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dirty="0" smtClean="0"/>
              <a:t>Visit a website using Tor browser software </a:t>
            </a:r>
          </a:p>
          <a:p>
            <a:pPr fontAlgn="t"/>
            <a:r>
              <a:rPr lang="en-US" dirty="0" smtClean="0"/>
              <a:t>Check Tor directory and obtain addresses for Tor relays.</a:t>
            </a:r>
          </a:p>
          <a:p>
            <a:pPr fontAlgn="t"/>
            <a:r>
              <a:rPr lang="en-US" dirty="0" smtClean="0"/>
              <a:t>Tor software selects random chain of relays </a:t>
            </a:r>
            <a:r>
              <a:rPr lang="en-US" b="1" dirty="0" smtClean="0"/>
              <a:t>donated by volunteers</a:t>
            </a:r>
            <a:r>
              <a:rPr lang="en-US" dirty="0" smtClean="0"/>
              <a:t>.</a:t>
            </a:r>
          </a:p>
          <a:p>
            <a:pPr fontAlgn="t"/>
            <a:r>
              <a:rPr lang="en-US" dirty="0" smtClean="0"/>
              <a:t>At the first relay, user's computer IP address is replaced by the relay's IP address.</a:t>
            </a:r>
          </a:p>
          <a:p>
            <a:pPr fontAlgn="t"/>
            <a:r>
              <a:rPr lang="en-US" dirty="0" smtClean="0"/>
              <a:t>The next relay only sees the address of the previous relay; no single relay knows the whole route.</a:t>
            </a:r>
          </a:p>
          <a:p>
            <a:pPr fontAlgn="t"/>
            <a:r>
              <a:rPr lang="en-US" dirty="0" smtClean="0"/>
              <a:t>This provides strong and anonymity protection.</a:t>
            </a:r>
          </a:p>
          <a:p>
            <a:pPr fontAlgn="t"/>
            <a:r>
              <a:rPr lang="en-US" dirty="0" smtClean="0"/>
              <a:t>If the user visits different sites, the same process will be repeated but with different random Chain of relays. </a:t>
            </a:r>
          </a:p>
          <a:p>
            <a:pPr fontAlgn="t"/>
            <a:r>
              <a:rPr lang="en-US" dirty="0" smtClean="0"/>
              <a:t>This preventing anyone from aggregating data on an anonymous person's activity.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33A37-7698-4015-BB4D-F55BD77A02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04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dirty="0" smtClean="0"/>
              <a:t>Visit a website using Tor browser software </a:t>
            </a:r>
          </a:p>
          <a:p>
            <a:pPr fontAlgn="t"/>
            <a:r>
              <a:rPr lang="en-US" dirty="0" smtClean="0"/>
              <a:t>Check Tor directory and obtain addresses for Tor relays.</a:t>
            </a:r>
          </a:p>
          <a:p>
            <a:pPr fontAlgn="t"/>
            <a:r>
              <a:rPr lang="en-US" dirty="0" smtClean="0"/>
              <a:t>Tor software selects random chain of relays </a:t>
            </a:r>
            <a:r>
              <a:rPr lang="en-US" b="1" dirty="0" smtClean="0"/>
              <a:t>donated by volunteers</a:t>
            </a:r>
            <a:r>
              <a:rPr lang="en-US" dirty="0" smtClean="0"/>
              <a:t>.</a:t>
            </a:r>
          </a:p>
          <a:p>
            <a:pPr fontAlgn="t"/>
            <a:r>
              <a:rPr lang="en-US" dirty="0" smtClean="0"/>
              <a:t>At the first relay, user's computer IP address is replaced by the relay's IP address.</a:t>
            </a:r>
          </a:p>
          <a:p>
            <a:pPr fontAlgn="t"/>
            <a:r>
              <a:rPr lang="en-US" dirty="0" smtClean="0"/>
              <a:t>The next relay only sees the address of the previous relay; no single relay knows the whole route.</a:t>
            </a:r>
          </a:p>
          <a:p>
            <a:pPr fontAlgn="t"/>
            <a:r>
              <a:rPr lang="en-US" dirty="0" smtClean="0"/>
              <a:t>This provides strong and anonymity protection.</a:t>
            </a:r>
          </a:p>
          <a:p>
            <a:pPr fontAlgn="t"/>
            <a:r>
              <a:rPr lang="en-US" dirty="0" smtClean="0"/>
              <a:t>If the user visits different sites, the same process will be repeated but with different random Chain of relays. </a:t>
            </a:r>
          </a:p>
          <a:p>
            <a:pPr fontAlgn="t"/>
            <a:r>
              <a:rPr lang="en-US" dirty="0" smtClean="0"/>
              <a:t>This preventing anyone from aggregating data on an anonymous person's activity.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33A37-7698-4015-BB4D-F55BD77A02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65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dirty="0" smtClean="0"/>
              <a:t>Visit a website using Tor browser software </a:t>
            </a:r>
          </a:p>
          <a:p>
            <a:pPr fontAlgn="t"/>
            <a:r>
              <a:rPr lang="en-US" dirty="0" smtClean="0"/>
              <a:t>Check Tor directory and obtain addresses for Tor relays.</a:t>
            </a:r>
          </a:p>
          <a:p>
            <a:pPr fontAlgn="t"/>
            <a:r>
              <a:rPr lang="en-US" dirty="0" smtClean="0"/>
              <a:t>Tor software selects random chain of relays </a:t>
            </a:r>
            <a:r>
              <a:rPr lang="en-US" b="1" dirty="0" smtClean="0"/>
              <a:t>donated by volunteers</a:t>
            </a:r>
            <a:r>
              <a:rPr lang="en-US" dirty="0" smtClean="0"/>
              <a:t>.</a:t>
            </a:r>
          </a:p>
          <a:p>
            <a:pPr fontAlgn="t"/>
            <a:r>
              <a:rPr lang="en-US" dirty="0" smtClean="0"/>
              <a:t>At the first relay, user's computer IP address is replaced by the relay's IP address.</a:t>
            </a:r>
          </a:p>
          <a:p>
            <a:pPr fontAlgn="t"/>
            <a:r>
              <a:rPr lang="en-US" dirty="0" smtClean="0"/>
              <a:t>The next relay only sees the address of the previous relay; no single relay knows the whole route.</a:t>
            </a:r>
          </a:p>
          <a:p>
            <a:pPr fontAlgn="t"/>
            <a:r>
              <a:rPr lang="en-US" dirty="0" smtClean="0"/>
              <a:t>This provides strong and anonymity protection.</a:t>
            </a:r>
          </a:p>
          <a:p>
            <a:pPr fontAlgn="t"/>
            <a:r>
              <a:rPr lang="en-US" dirty="0" smtClean="0"/>
              <a:t>If the user visits different sites, the same process will be repeated but with different random Chain of relays. </a:t>
            </a:r>
          </a:p>
          <a:p>
            <a:pPr fontAlgn="t"/>
            <a:r>
              <a:rPr lang="en-US" dirty="0" smtClean="0"/>
              <a:t>This preventing anyone from aggregating data on an anonymous person's activity.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33A37-7698-4015-BB4D-F55BD77A02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634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dirty="0" smtClean="0"/>
              <a:t>Visit a website using Tor browser software </a:t>
            </a:r>
          </a:p>
          <a:p>
            <a:pPr fontAlgn="t"/>
            <a:r>
              <a:rPr lang="en-US" dirty="0" smtClean="0"/>
              <a:t>Check Tor directory and obtain addresses for Tor relays.</a:t>
            </a:r>
          </a:p>
          <a:p>
            <a:pPr fontAlgn="t"/>
            <a:r>
              <a:rPr lang="en-US" dirty="0" smtClean="0"/>
              <a:t>Tor software selects random chain of relays </a:t>
            </a:r>
            <a:r>
              <a:rPr lang="en-US" b="1" dirty="0" smtClean="0"/>
              <a:t>donated by volunteers</a:t>
            </a:r>
            <a:r>
              <a:rPr lang="en-US" dirty="0" smtClean="0"/>
              <a:t>.</a:t>
            </a:r>
          </a:p>
          <a:p>
            <a:pPr fontAlgn="t"/>
            <a:r>
              <a:rPr lang="en-US" dirty="0" smtClean="0"/>
              <a:t>At the first relay, user's computer IP address is replaced by the relay's IP address.</a:t>
            </a:r>
          </a:p>
          <a:p>
            <a:pPr fontAlgn="t"/>
            <a:r>
              <a:rPr lang="en-US" dirty="0" smtClean="0"/>
              <a:t>The next relay only sees the address of the previous relay; no single relay knows the whole route.</a:t>
            </a:r>
          </a:p>
          <a:p>
            <a:pPr fontAlgn="t"/>
            <a:r>
              <a:rPr lang="en-US" dirty="0" smtClean="0"/>
              <a:t>This provides strong and anonymity protection.</a:t>
            </a:r>
          </a:p>
          <a:p>
            <a:pPr fontAlgn="t"/>
            <a:r>
              <a:rPr lang="en-US" dirty="0" smtClean="0"/>
              <a:t>If the user visits different sites, the same process will be repeated but with different random Chain of relays. </a:t>
            </a:r>
          </a:p>
          <a:p>
            <a:pPr fontAlgn="t"/>
            <a:r>
              <a:rPr lang="en-US" dirty="0" smtClean="0"/>
              <a:t>This preventing anyone from aggregating data on an anonymous person's activity.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33A37-7698-4015-BB4D-F55BD77A02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90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dirty="0" smtClean="0"/>
              <a:t>Visit a website using Tor browser software </a:t>
            </a:r>
          </a:p>
          <a:p>
            <a:pPr fontAlgn="t"/>
            <a:r>
              <a:rPr lang="en-US" dirty="0" smtClean="0"/>
              <a:t>Check Tor directory and obtain addresses for Tor relays.</a:t>
            </a:r>
          </a:p>
          <a:p>
            <a:pPr fontAlgn="t"/>
            <a:r>
              <a:rPr lang="en-US" dirty="0" smtClean="0"/>
              <a:t>Tor software selects random chain of relays </a:t>
            </a:r>
            <a:r>
              <a:rPr lang="en-US" b="1" dirty="0" smtClean="0"/>
              <a:t>donated by volunteers</a:t>
            </a:r>
            <a:r>
              <a:rPr lang="en-US" dirty="0" smtClean="0"/>
              <a:t>.</a:t>
            </a:r>
          </a:p>
          <a:p>
            <a:pPr fontAlgn="t"/>
            <a:r>
              <a:rPr lang="en-US" dirty="0" smtClean="0"/>
              <a:t>At the first relay, user's computer IP address is replaced by the relay's IP address.</a:t>
            </a:r>
          </a:p>
          <a:p>
            <a:pPr fontAlgn="t"/>
            <a:r>
              <a:rPr lang="en-US" dirty="0" smtClean="0"/>
              <a:t>The next relay only sees the address of the previous relay; no single relay knows the whole route.</a:t>
            </a:r>
          </a:p>
          <a:p>
            <a:pPr fontAlgn="t"/>
            <a:r>
              <a:rPr lang="en-US" dirty="0" smtClean="0"/>
              <a:t>This provides strong and anonymity protection.</a:t>
            </a:r>
          </a:p>
          <a:p>
            <a:pPr fontAlgn="t"/>
            <a:r>
              <a:rPr lang="en-US" dirty="0" smtClean="0"/>
              <a:t>If the user visits different sites, the same process will be repeated but with different random Chain of relays. </a:t>
            </a:r>
          </a:p>
          <a:p>
            <a:pPr fontAlgn="t"/>
            <a:r>
              <a:rPr lang="en-US" dirty="0" smtClean="0"/>
              <a:t>This preventing anyone from aggregating data on an anonymous person's activity.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33A37-7698-4015-BB4D-F55BD77A02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44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dirty="0" smtClean="0"/>
              <a:t>Visit a website using Tor browser software </a:t>
            </a:r>
          </a:p>
          <a:p>
            <a:pPr fontAlgn="t"/>
            <a:r>
              <a:rPr lang="en-US" dirty="0" smtClean="0"/>
              <a:t>Check Tor directory and obtain addresses for Tor relays.</a:t>
            </a:r>
          </a:p>
          <a:p>
            <a:pPr fontAlgn="t"/>
            <a:r>
              <a:rPr lang="en-US" dirty="0" smtClean="0"/>
              <a:t>Tor software selects random chain of relays </a:t>
            </a:r>
            <a:r>
              <a:rPr lang="en-US" b="1" dirty="0" smtClean="0"/>
              <a:t>donated by volunteers</a:t>
            </a:r>
            <a:r>
              <a:rPr lang="en-US" dirty="0" smtClean="0"/>
              <a:t>.</a:t>
            </a:r>
          </a:p>
          <a:p>
            <a:pPr fontAlgn="t"/>
            <a:r>
              <a:rPr lang="en-US" dirty="0" smtClean="0"/>
              <a:t>At the first relay, user's computer IP address is replaced by the relay's IP address.</a:t>
            </a:r>
          </a:p>
          <a:p>
            <a:pPr fontAlgn="t"/>
            <a:r>
              <a:rPr lang="en-US" dirty="0" smtClean="0"/>
              <a:t>The next relay only sees the address of the previous relay; no single relay knows the whole route.</a:t>
            </a:r>
          </a:p>
          <a:p>
            <a:pPr fontAlgn="t"/>
            <a:r>
              <a:rPr lang="en-US" dirty="0" smtClean="0"/>
              <a:t>This provides strong and anonymity protection.</a:t>
            </a:r>
          </a:p>
          <a:p>
            <a:pPr fontAlgn="t"/>
            <a:r>
              <a:rPr lang="en-US" dirty="0" smtClean="0"/>
              <a:t>If the user visits different sites, the same process will be repeated but with different random Chain of relays. </a:t>
            </a:r>
          </a:p>
          <a:p>
            <a:pPr fontAlgn="t"/>
            <a:r>
              <a:rPr lang="en-US" dirty="0" smtClean="0"/>
              <a:t>This preventing anyone from aggregating data on an anonymous person's activity.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33A37-7698-4015-BB4D-F55BD77A029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09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dirty="0" smtClean="0"/>
              <a:t>Visit a website using Tor browser software </a:t>
            </a:r>
          </a:p>
          <a:p>
            <a:pPr fontAlgn="t"/>
            <a:r>
              <a:rPr lang="en-US" dirty="0" smtClean="0"/>
              <a:t>Check Tor directory and obtain addresses for Tor relays.</a:t>
            </a:r>
          </a:p>
          <a:p>
            <a:pPr fontAlgn="t"/>
            <a:r>
              <a:rPr lang="en-US" dirty="0" smtClean="0"/>
              <a:t>Tor software selects random chain of relays </a:t>
            </a:r>
            <a:r>
              <a:rPr lang="en-US" b="1" dirty="0" smtClean="0"/>
              <a:t>donated by volunteers</a:t>
            </a:r>
            <a:r>
              <a:rPr lang="en-US" dirty="0" smtClean="0"/>
              <a:t>.</a:t>
            </a:r>
          </a:p>
          <a:p>
            <a:pPr fontAlgn="t"/>
            <a:r>
              <a:rPr lang="en-US" dirty="0" smtClean="0"/>
              <a:t>At the first relay, user's computer IP address is replaced by the relay's IP address.</a:t>
            </a:r>
          </a:p>
          <a:p>
            <a:pPr fontAlgn="t"/>
            <a:r>
              <a:rPr lang="en-US" dirty="0" smtClean="0"/>
              <a:t>The next relay only sees the address of the previous relay; no single relay knows the whole route.</a:t>
            </a:r>
          </a:p>
          <a:p>
            <a:pPr fontAlgn="t"/>
            <a:r>
              <a:rPr lang="en-US" dirty="0" smtClean="0"/>
              <a:t>This provides strong and anonymity protection.</a:t>
            </a:r>
          </a:p>
          <a:p>
            <a:pPr fontAlgn="t"/>
            <a:r>
              <a:rPr lang="en-US" dirty="0" smtClean="0"/>
              <a:t>If the user visits different sites, the same process will be repeated but with different random Chain of relays. </a:t>
            </a:r>
          </a:p>
          <a:p>
            <a:pPr fontAlgn="t"/>
            <a:r>
              <a:rPr lang="en-US" dirty="0" smtClean="0"/>
              <a:t>This preventing anyone from aggregating data on an anonymous person's activity.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33A37-7698-4015-BB4D-F55BD77A02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45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dirty="0" smtClean="0"/>
              <a:t>Visit a website using Tor browser software </a:t>
            </a:r>
          </a:p>
          <a:p>
            <a:pPr fontAlgn="t"/>
            <a:r>
              <a:rPr lang="en-US" dirty="0" smtClean="0"/>
              <a:t>Check Tor directory and obtain addresses for Tor relays.</a:t>
            </a:r>
          </a:p>
          <a:p>
            <a:pPr fontAlgn="t"/>
            <a:r>
              <a:rPr lang="en-US" dirty="0" smtClean="0"/>
              <a:t>Tor software selects random chain of relays </a:t>
            </a:r>
            <a:r>
              <a:rPr lang="en-US" b="1" dirty="0" smtClean="0"/>
              <a:t>donated by volunteers</a:t>
            </a:r>
            <a:r>
              <a:rPr lang="en-US" dirty="0" smtClean="0"/>
              <a:t>.</a:t>
            </a:r>
          </a:p>
          <a:p>
            <a:pPr fontAlgn="t"/>
            <a:r>
              <a:rPr lang="en-US" dirty="0" smtClean="0"/>
              <a:t>At the first relay, user's computer IP address is replaced by the relay's IP address.</a:t>
            </a:r>
          </a:p>
          <a:p>
            <a:pPr fontAlgn="t"/>
            <a:r>
              <a:rPr lang="en-US" dirty="0" smtClean="0"/>
              <a:t>The next relay only sees the address of the previous relay; no single relay knows the whole route.</a:t>
            </a:r>
          </a:p>
          <a:p>
            <a:pPr fontAlgn="t"/>
            <a:r>
              <a:rPr lang="en-US" dirty="0" smtClean="0"/>
              <a:t>This provides strong and anonymity protection.</a:t>
            </a:r>
          </a:p>
          <a:p>
            <a:pPr fontAlgn="t"/>
            <a:r>
              <a:rPr lang="en-US" dirty="0" smtClean="0"/>
              <a:t>If the user visits different sites, the same process will be repeated but with different random Chain of relays. </a:t>
            </a:r>
          </a:p>
          <a:p>
            <a:pPr fontAlgn="t"/>
            <a:r>
              <a:rPr lang="en-US" dirty="0" smtClean="0"/>
              <a:t>This preventing anyone from aggregating data on an anonymous person's activity.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33A37-7698-4015-BB4D-F55BD77A029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51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33A37-7698-4015-BB4D-F55BD77A029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43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dirty="0" smtClean="0"/>
              <a:t>Visit a website using Tor browser software </a:t>
            </a:r>
          </a:p>
          <a:p>
            <a:pPr fontAlgn="t"/>
            <a:r>
              <a:rPr lang="en-US" dirty="0" smtClean="0"/>
              <a:t>Check Tor directory and obtain addresses for Tor relays.</a:t>
            </a:r>
          </a:p>
          <a:p>
            <a:pPr fontAlgn="t"/>
            <a:r>
              <a:rPr lang="en-US" dirty="0" smtClean="0"/>
              <a:t>Tor software selects random chain of relays </a:t>
            </a:r>
            <a:r>
              <a:rPr lang="en-US" b="1" dirty="0" smtClean="0"/>
              <a:t>donated by volunteers</a:t>
            </a:r>
            <a:r>
              <a:rPr lang="en-US" dirty="0" smtClean="0"/>
              <a:t>.</a:t>
            </a:r>
          </a:p>
          <a:p>
            <a:pPr fontAlgn="t"/>
            <a:r>
              <a:rPr lang="en-US" dirty="0" smtClean="0"/>
              <a:t>At the first relay, user's computer IP address is replaced by the relay's IP address.</a:t>
            </a:r>
          </a:p>
          <a:p>
            <a:pPr fontAlgn="t"/>
            <a:r>
              <a:rPr lang="en-US" dirty="0" smtClean="0"/>
              <a:t>The next relay only sees the address of the previous relay; no single relay knows the whole route.</a:t>
            </a:r>
          </a:p>
          <a:p>
            <a:pPr fontAlgn="t"/>
            <a:r>
              <a:rPr lang="en-US" dirty="0" smtClean="0"/>
              <a:t>This provides strong and anonymity protection.</a:t>
            </a:r>
          </a:p>
          <a:p>
            <a:pPr fontAlgn="t"/>
            <a:r>
              <a:rPr lang="en-US" dirty="0" smtClean="0"/>
              <a:t>If the user visits different sites, the same process will be repeated but with different random Chain of relays. </a:t>
            </a:r>
          </a:p>
          <a:p>
            <a:pPr fontAlgn="t"/>
            <a:r>
              <a:rPr lang="en-US" dirty="0" smtClean="0"/>
              <a:t>This preventing anyone from aggregating data on an anonymous person's activity.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33A37-7698-4015-BB4D-F55BD77A02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323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33A37-7698-4015-BB4D-F55BD77A029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68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33A37-7698-4015-BB4D-F55BD77A029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55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dirty="0" smtClean="0"/>
              <a:t>Visit a website using Tor browser software </a:t>
            </a:r>
          </a:p>
          <a:p>
            <a:pPr fontAlgn="t"/>
            <a:r>
              <a:rPr lang="en-US" dirty="0" smtClean="0"/>
              <a:t>Check Tor directory and obtain addresses for Tor relays.</a:t>
            </a:r>
          </a:p>
          <a:p>
            <a:pPr fontAlgn="t"/>
            <a:r>
              <a:rPr lang="en-US" dirty="0" smtClean="0"/>
              <a:t>Tor software selects random chain of relays </a:t>
            </a:r>
            <a:r>
              <a:rPr lang="en-US" b="1" dirty="0" smtClean="0"/>
              <a:t>donated by volunteers</a:t>
            </a:r>
            <a:r>
              <a:rPr lang="en-US" dirty="0" smtClean="0"/>
              <a:t>.</a:t>
            </a:r>
          </a:p>
          <a:p>
            <a:pPr fontAlgn="t"/>
            <a:r>
              <a:rPr lang="en-US" dirty="0" smtClean="0"/>
              <a:t>At the first relay, user's computer IP address is replaced by the relay's IP address.</a:t>
            </a:r>
          </a:p>
          <a:p>
            <a:pPr fontAlgn="t"/>
            <a:r>
              <a:rPr lang="en-US" dirty="0" smtClean="0"/>
              <a:t>The next relay only sees the address of the previous relay; no single relay knows the whole route.</a:t>
            </a:r>
          </a:p>
          <a:p>
            <a:pPr fontAlgn="t"/>
            <a:r>
              <a:rPr lang="en-US" dirty="0" smtClean="0"/>
              <a:t>This provides strong and anonymity protection.</a:t>
            </a:r>
          </a:p>
          <a:p>
            <a:pPr fontAlgn="t"/>
            <a:r>
              <a:rPr lang="en-US" dirty="0" smtClean="0"/>
              <a:t>If the user visits different sites, the same process will be repeated but with different random Chain of relays. </a:t>
            </a:r>
          </a:p>
          <a:p>
            <a:pPr fontAlgn="t"/>
            <a:r>
              <a:rPr lang="en-US" dirty="0" smtClean="0"/>
              <a:t>This preventing anyone from aggregating data on an anonymous person's activity.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33A37-7698-4015-BB4D-F55BD77A02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53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dirty="0" smtClean="0"/>
              <a:t>Visit a website using Tor browser software </a:t>
            </a:r>
          </a:p>
          <a:p>
            <a:pPr fontAlgn="t"/>
            <a:r>
              <a:rPr lang="en-US" dirty="0" smtClean="0"/>
              <a:t>Check Tor directory and obtain addresses for Tor relays.</a:t>
            </a:r>
          </a:p>
          <a:p>
            <a:pPr fontAlgn="t"/>
            <a:r>
              <a:rPr lang="en-US" dirty="0" smtClean="0"/>
              <a:t>Tor software selects random chain of relays </a:t>
            </a:r>
            <a:r>
              <a:rPr lang="en-US" b="1" dirty="0" smtClean="0"/>
              <a:t>donated by volunteers</a:t>
            </a:r>
            <a:r>
              <a:rPr lang="en-US" dirty="0" smtClean="0"/>
              <a:t>.</a:t>
            </a:r>
          </a:p>
          <a:p>
            <a:pPr fontAlgn="t"/>
            <a:r>
              <a:rPr lang="en-US" dirty="0" smtClean="0"/>
              <a:t>At the first relay, user's computer IP address is replaced by the relay's IP address.</a:t>
            </a:r>
          </a:p>
          <a:p>
            <a:pPr fontAlgn="t"/>
            <a:r>
              <a:rPr lang="en-US" dirty="0" smtClean="0"/>
              <a:t>The next relay only sees the address of the previous relay; no single relay knows the whole route.</a:t>
            </a:r>
          </a:p>
          <a:p>
            <a:pPr fontAlgn="t"/>
            <a:r>
              <a:rPr lang="en-US" dirty="0" smtClean="0"/>
              <a:t>This provides strong and anonymity protection.</a:t>
            </a:r>
          </a:p>
          <a:p>
            <a:pPr fontAlgn="t"/>
            <a:r>
              <a:rPr lang="en-US" dirty="0" smtClean="0"/>
              <a:t>If the user visits different sites, the same process will be repeated but with different random Chain of relays. </a:t>
            </a:r>
          </a:p>
          <a:p>
            <a:pPr fontAlgn="t"/>
            <a:r>
              <a:rPr lang="en-US" dirty="0" smtClean="0"/>
              <a:t>This preventing anyone from aggregating data on an anonymous person's activity.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33A37-7698-4015-BB4D-F55BD77A02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50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dirty="0" smtClean="0"/>
              <a:t>Visit a website using Tor browser software </a:t>
            </a:r>
          </a:p>
          <a:p>
            <a:pPr fontAlgn="t"/>
            <a:r>
              <a:rPr lang="en-US" dirty="0" smtClean="0"/>
              <a:t>Check Tor directory and obtain addresses for Tor relays.</a:t>
            </a:r>
          </a:p>
          <a:p>
            <a:pPr fontAlgn="t"/>
            <a:r>
              <a:rPr lang="en-US" dirty="0" smtClean="0"/>
              <a:t>Tor software selects random chain of relays </a:t>
            </a:r>
            <a:r>
              <a:rPr lang="en-US" b="1" dirty="0" smtClean="0"/>
              <a:t>donated by volunteers</a:t>
            </a:r>
            <a:r>
              <a:rPr lang="en-US" dirty="0" smtClean="0"/>
              <a:t>.</a:t>
            </a:r>
          </a:p>
          <a:p>
            <a:pPr fontAlgn="t"/>
            <a:r>
              <a:rPr lang="en-US" dirty="0" smtClean="0"/>
              <a:t>At the first relay, user's computer IP address is replaced by the relay's IP address.</a:t>
            </a:r>
          </a:p>
          <a:p>
            <a:pPr fontAlgn="t"/>
            <a:r>
              <a:rPr lang="en-US" dirty="0" smtClean="0"/>
              <a:t>The next relay only sees the address of the previous relay; no single relay knows the whole route.</a:t>
            </a:r>
          </a:p>
          <a:p>
            <a:pPr fontAlgn="t"/>
            <a:r>
              <a:rPr lang="en-US" dirty="0" smtClean="0"/>
              <a:t>This provides strong and anonymity protection.</a:t>
            </a:r>
          </a:p>
          <a:p>
            <a:pPr fontAlgn="t"/>
            <a:r>
              <a:rPr lang="en-US" dirty="0" smtClean="0"/>
              <a:t>If the user visits different sites, the same process will be repeated but with different random Chain of relays. </a:t>
            </a:r>
          </a:p>
          <a:p>
            <a:pPr fontAlgn="t"/>
            <a:r>
              <a:rPr lang="en-US" dirty="0" smtClean="0"/>
              <a:t>This preventing anyone from aggregating data on an anonymous person's activity.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33A37-7698-4015-BB4D-F55BD77A02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63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dirty="0" smtClean="0"/>
              <a:t>Visit a website using Tor browser software </a:t>
            </a:r>
          </a:p>
          <a:p>
            <a:pPr fontAlgn="t"/>
            <a:r>
              <a:rPr lang="en-US" dirty="0" smtClean="0"/>
              <a:t>Check Tor directory and obtain addresses for Tor relays.</a:t>
            </a:r>
          </a:p>
          <a:p>
            <a:pPr fontAlgn="t"/>
            <a:r>
              <a:rPr lang="en-US" dirty="0" smtClean="0"/>
              <a:t>Tor software selects random chain of relays </a:t>
            </a:r>
            <a:r>
              <a:rPr lang="en-US" b="1" dirty="0" smtClean="0"/>
              <a:t>donated by volunteers</a:t>
            </a:r>
            <a:r>
              <a:rPr lang="en-US" dirty="0" smtClean="0"/>
              <a:t>.</a:t>
            </a:r>
          </a:p>
          <a:p>
            <a:pPr fontAlgn="t"/>
            <a:r>
              <a:rPr lang="en-US" dirty="0" smtClean="0"/>
              <a:t>At the first relay, user's computer IP address is replaced by the relay's IP address.</a:t>
            </a:r>
          </a:p>
          <a:p>
            <a:pPr fontAlgn="t"/>
            <a:r>
              <a:rPr lang="en-US" dirty="0" smtClean="0"/>
              <a:t>The next relay only sees the address of the previous relay; no single relay knows the whole route.</a:t>
            </a:r>
          </a:p>
          <a:p>
            <a:pPr fontAlgn="t"/>
            <a:r>
              <a:rPr lang="en-US" dirty="0" smtClean="0"/>
              <a:t>This provides strong and anonymity protection.</a:t>
            </a:r>
          </a:p>
          <a:p>
            <a:pPr fontAlgn="t"/>
            <a:r>
              <a:rPr lang="en-US" dirty="0" smtClean="0"/>
              <a:t>If the user visits different sites, the same process will be repeated but with different random Chain of relays. </a:t>
            </a:r>
          </a:p>
          <a:p>
            <a:pPr fontAlgn="t"/>
            <a:r>
              <a:rPr lang="en-US" dirty="0" smtClean="0"/>
              <a:t>This preventing anyone from aggregating data on an anonymous person's activity.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33A37-7698-4015-BB4D-F55BD77A02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77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dirty="0" smtClean="0"/>
              <a:t>Visit a website using Tor browser software </a:t>
            </a:r>
          </a:p>
          <a:p>
            <a:pPr fontAlgn="t"/>
            <a:r>
              <a:rPr lang="en-US" dirty="0" smtClean="0"/>
              <a:t>Check Tor directory and obtain addresses for Tor relays.</a:t>
            </a:r>
          </a:p>
          <a:p>
            <a:pPr fontAlgn="t"/>
            <a:r>
              <a:rPr lang="en-US" dirty="0" smtClean="0"/>
              <a:t>Tor software selects random chain of relays </a:t>
            </a:r>
            <a:r>
              <a:rPr lang="en-US" b="1" dirty="0" smtClean="0"/>
              <a:t>donated by volunteers</a:t>
            </a:r>
            <a:r>
              <a:rPr lang="en-US" dirty="0" smtClean="0"/>
              <a:t>.</a:t>
            </a:r>
          </a:p>
          <a:p>
            <a:pPr fontAlgn="t"/>
            <a:r>
              <a:rPr lang="en-US" dirty="0" smtClean="0"/>
              <a:t>At the first relay, user's computer IP address is replaced by the relay's IP address.</a:t>
            </a:r>
          </a:p>
          <a:p>
            <a:pPr fontAlgn="t"/>
            <a:r>
              <a:rPr lang="en-US" dirty="0" smtClean="0"/>
              <a:t>The next relay only sees the address of the previous relay; no single relay knows the whole route.</a:t>
            </a:r>
          </a:p>
          <a:p>
            <a:pPr fontAlgn="t"/>
            <a:r>
              <a:rPr lang="en-US" dirty="0" smtClean="0"/>
              <a:t>This provides strong and anonymity protection.</a:t>
            </a:r>
          </a:p>
          <a:p>
            <a:pPr fontAlgn="t"/>
            <a:r>
              <a:rPr lang="en-US" dirty="0" smtClean="0"/>
              <a:t>If the user visits different sites, the same process will be repeated but with different random Chain of relays. </a:t>
            </a:r>
          </a:p>
          <a:p>
            <a:pPr fontAlgn="t"/>
            <a:r>
              <a:rPr lang="en-US" dirty="0" smtClean="0"/>
              <a:t>This preventing anyone from aggregating data on an anonymous person's activity.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33A37-7698-4015-BB4D-F55BD77A02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561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dirty="0" smtClean="0"/>
              <a:t>Visit a website using Tor browser software </a:t>
            </a:r>
          </a:p>
          <a:p>
            <a:pPr fontAlgn="t"/>
            <a:r>
              <a:rPr lang="en-US" dirty="0" smtClean="0"/>
              <a:t>Check Tor directory and obtain addresses for Tor relays.</a:t>
            </a:r>
          </a:p>
          <a:p>
            <a:pPr fontAlgn="t"/>
            <a:r>
              <a:rPr lang="en-US" dirty="0" smtClean="0"/>
              <a:t>Tor software selects random chain of relays </a:t>
            </a:r>
            <a:r>
              <a:rPr lang="en-US" b="1" dirty="0" smtClean="0"/>
              <a:t>donated by volunteers</a:t>
            </a:r>
            <a:r>
              <a:rPr lang="en-US" dirty="0" smtClean="0"/>
              <a:t>.</a:t>
            </a:r>
          </a:p>
          <a:p>
            <a:pPr fontAlgn="t"/>
            <a:r>
              <a:rPr lang="en-US" dirty="0" smtClean="0"/>
              <a:t>At the first relay, user's computer IP address is replaced by the relay's IP address.</a:t>
            </a:r>
          </a:p>
          <a:p>
            <a:pPr fontAlgn="t"/>
            <a:r>
              <a:rPr lang="en-US" dirty="0" smtClean="0"/>
              <a:t>The next relay only sees the address of the previous relay; no single relay knows the whole route.</a:t>
            </a:r>
          </a:p>
          <a:p>
            <a:pPr fontAlgn="t"/>
            <a:r>
              <a:rPr lang="en-US" dirty="0" smtClean="0"/>
              <a:t>This provides strong and anonymity protection.</a:t>
            </a:r>
          </a:p>
          <a:p>
            <a:pPr fontAlgn="t"/>
            <a:r>
              <a:rPr lang="en-US" dirty="0" smtClean="0"/>
              <a:t>If the user visits different sites, the same process will be repeated but with different random Chain of relays. </a:t>
            </a:r>
          </a:p>
          <a:p>
            <a:pPr fontAlgn="t"/>
            <a:r>
              <a:rPr lang="en-US" dirty="0" smtClean="0"/>
              <a:t>This preventing anyone from aggregating data on an anonymous person's activity.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33A37-7698-4015-BB4D-F55BD77A02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50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dirty="0" smtClean="0"/>
              <a:t>Visit a website using Tor browser software </a:t>
            </a:r>
          </a:p>
          <a:p>
            <a:pPr fontAlgn="t"/>
            <a:r>
              <a:rPr lang="en-US" dirty="0" smtClean="0"/>
              <a:t>Check Tor directory and obtain addresses for Tor relays.</a:t>
            </a:r>
          </a:p>
          <a:p>
            <a:pPr fontAlgn="t"/>
            <a:r>
              <a:rPr lang="en-US" dirty="0" smtClean="0"/>
              <a:t>Tor software selects random chain of relays </a:t>
            </a:r>
            <a:r>
              <a:rPr lang="en-US" b="1" dirty="0" smtClean="0"/>
              <a:t>donated by volunteers</a:t>
            </a:r>
            <a:r>
              <a:rPr lang="en-US" dirty="0" smtClean="0"/>
              <a:t>.</a:t>
            </a:r>
          </a:p>
          <a:p>
            <a:pPr fontAlgn="t"/>
            <a:r>
              <a:rPr lang="en-US" dirty="0" smtClean="0"/>
              <a:t>At the first relay, user's computer IP address is replaced by the relay's IP address.</a:t>
            </a:r>
          </a:p>
          <a:p>
            <a:pPr fontAlgn="t"/>
            <a:r>
              <a:rPr lang="en-US" dirty="0" smtClean="0"/>
              <a:t>The next relay only sees the address of the previous relay; no single relay knows the whole route.</a:t>
            </a:r>
          </a:p>
          <a:p>
            <a:pPr fontAlgn="t"/>
            <a:r>
              <a:rPr lang="en-US" dirty="0" smtClean="0"/>
              <a:t>This provides strong and anonymity protection.</a:t>
            </a:r>
          </a:p>
          <a:p>
            <a:pPr fontAlgn="t"/>
            <a:r>
              <a:rPr lang="en-US" dirty="0" smtClean="0"/>
              <a:t>If the user visits different sites, the same process will be repeated but with different random Chain of relays. </a:t>
            </a:r>
          </a:p>
          <a:p>
            <a:pPr fontAlgn="t"/>
            <a:r>
              <a:rPr lang="en-US" dirty="0" smtClean="0"/>
              <a:t>This preventing anyone from aggregating data on an anonymous person's activity.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333A37-7698-4015-BB4D-F55BD77A02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03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2A64-D3F8-40D6-BAAC-ADB11F278839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DA1C7-BDB9-4D9D-8F7E-CD0AD1D8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28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2A64-D3F8-40D6-BAAC-ADB11F278839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DA1C7-BDB9-4D9D-8F7E-CD0AD1D8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88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2A64-D3F8-40D6-BAAC-ADB11F278839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DA1C7-BDB9-4D9D-8F7E-CD0AD1D8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753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2A64-D3F8-40D6-BAAC-ADB11F278839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DA1C7-BDB9-4D9D-8F7E-CD0AD1D8981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4804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2A64-D3F8-40D6-BAAC-ADB11F278839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DA1C7-BDB9-4D9D-8F7E-CD0AD1D8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66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2A64-D3F8-40D6-BAAC-ADB11F278839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DA1C7-BDB9-4D9D-8F7E-CD0AD1D8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3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2A64-D3F8-40D6-BAAC-ADB11F278839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DA1C7-BDB9-4D9D-8F7E-CD0AD1D8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60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2A64-D3F8-40D6-BAAC-ADB11F278839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DA1C7-BDB9-4D9D-8F7E-CD0AD1D8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8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2A64-D3F8-40D6-BAAC-ADB11F278839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DA1C7-BDB9-4D9D-8F7E-CD0AD1D8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21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2A64-D3F8-40D6-BAAC-ADB11F278839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DA1C7-BDB9-4D9D-8F7E-CD0AD1D8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0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2A64-D3F8-40D6-BAAC-ADB11F278839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DA1C7-BDB9-4D9D-8F7E-CD0AD1D8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714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2A64-D3F8-40D6-BAAC-ADB11F278839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DA1C7-BDB9-4D9D-8F7E-CD0AD1D8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42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2A64-D3F8-40D6-BAAC-ADB11F278839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DA1C7-BDB9-4D9D-8F7E-CD0AD1D8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28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2A64-D3F8-40D6-BAAC-ADB11F278839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DA1C7-BDB9-4D9D-8F7E-CD0AD1D8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016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2A64-D3F8-40D6-BAAC-ADB11F278839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DA1C7-BDB9-4D9D-8F7E-CD0AD1D8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3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2A64-D3F8-40D6-BAAC-ADB11F278839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DA1C7-BDB9-4D9D-8F7E-CD0AD1D8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35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2A64-D3F8-40D6-BAAC-ADB11F278839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DA1C7-BDB9-4D9D-8F7E-CD0AD1D8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46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9AE2A64-D3F8-40D6-BAAC-ADB11F278839}" type="datetimeFigureOut">
              <a:rPr lang="en-US" smtClean="0"/>
              <a:t>3/9/2015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DA1C7-BDB9-4D9D-8F7E-CD0AD1D8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670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3.png"/><Relationship Id="rId5" Type="http://schemas.openxmlformats.org/officeDocument/2006/relationships/image" Target="../media/image13.png"/><Relationship Id="rId10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ackhat.com/presentations/bh-dc-09/Fu/BlackHat-DC-09-Fu-Break-Tors-Anonymity.pdf" TargetMode="External"/><Relationship Id="rId7" Type="http://schemas.openxmlformats.org/officeDocument/2006/relationships/hyperlink" Target="https://blog.torproject.org/blog/experimental-defense-website-traffic-fingerprinting" TargetMode="External"/><Relationship Id="rId2" Type="http://schemas.openxmlformats.org/officeDocument/2006/relationships/hyperlink" Target="https://metrics.tor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rchives.seul.org/or/dev/Sep-2008/msg00016.html" TargetMode="External"/><Relationship Id="rId5" Type="http://schemas.openxmlformats.org/officeDocument/2006/relationships/hyperlink" Target="http://freehaven.net/~arma/cogs-wpes.pdf" TargetMode="External"/><Relationship Id="rId4" Type="http://schemas.openxmlformats.org/officeDocument/2006/relationships/hyperlink" Target="http://www.ieee-security.org/TC/SP2013/papers/4977a080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metrics.torproject.org/userstats-relay-country.html?graph=userstats-relay-country&amp;country=gb" TargetMode="External"/><Relationship Id="rId13" Type="http://schemas.openxmlformats.org/officeDocument/2006/relationships/hyperlink" Target="https://metrics.torproject.org/userstats-relay-country.html?graph=userstats-relay-country&amp;country=jp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metrics.torproject.org/userstats-relay-country.html?graph=userstats-relay-country&amp;country=fr" TargetMode="External"/><Relationship Id="rId12" Type="http://schemas.openxmlformats.org/officeDocument/2006/relationships/hyperlink" Target="https://metrics.torproject.org/userstats-relay-country.html?graph=userstats-relay-country&amp;country=p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trics.torproject.org/userstats-relay-country.html?graph=userstats-relay-country&amp;country=ru" TargetMode="External"/><Relationship Id="rId11" Type="http://schemas.openxmlformats.org/officeDocument/2006/relationships/hyperlink" Target="https://metrics.torproject.org/userstats-relay-country.html?graph=userstats-relay-country&amp;country=it" TargetMode="External"/><Relationship Id="rId5" Type="http://schemas.openxmlformats.org/officeDocument/2006/relationships/hyperlink" Target="https://metrics.torproject.org/userstats-relay-country.html?graph=userstats-relay-country&amp;country=de" TargetMode="External"/><Relationship Id="rId10" Type="http://schemas.openxmlformats.org/officeDocument/2006/relationships/hyperlink" Target="https://metrics.torproject.org/userstats-relay-country.html?graph=userstats-relay-country&amp;country=br" TargetMode="External"/><Relationship Id="rId4" Type="http://schemas.openxmlformats.org/officeDocument/2006/relationships/hyperlink" Target="https://metrics.torproject.org/userstats-relay-country.html?graph=userstats-relay-country&amp;country=us" TargetMode="External"/><Relationship Id="rId9" Type="http://schemas.openxmlformats.org/officeDocument/2006/relationships/hyperlink" Target="https://metrics.torproject.org/userstats-relay-country.html?graph=userstats-relay-country&amp;country=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598716"/>
            <a:ext cx="8825658" cy="2910016"/>
          </a:xfrm>
        </p:spPr>
        <p:txBody>
          <a:bodyPr/>
          <a:lstStyle/>
          <a:p>
            <a:r>
              <a:rPr lang="en-US" sz="6000" dirty="0">
                <a:solidFill>
                  <a:schemeClr val="tx1"/>
                </a:solidFill>
              </a:rPr>
              <a:t>Traffic Correlation in Tor</a:t>
            </a:r>
            <a:r>
              <a:rPr lang="en-US" sz="4400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/>
            </a:r>
            <a:br>
              <a:rPr lang="en-US" sz="4400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</a:br>
            <a:r>
              <a:rPr lang="en-US" sz="2800" dirty="0">
                <a:solidFill>
                  <a:schemeClr val="tx1"/>
                </a:solidFill>
              </a:rPr>
              <a:t>Source and Destination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1707" y="3685698"/>
            <a:ext cx="8258905" cy="1153864"/>
          </a:xfrm>
        </p:spPr>
        <p:txBody>
          <a:bodyPr>
            <a:normAutofit fontScale="92500" lnSpcReduction="20000"/>
          </a:bodyPr>
          <a:lstStyle/>
          <a:p>
            <a:pPr fontAlgn="t"/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Peter </a:t>
            </a:r>
            <a:r>
              <a:rPr lang="en-US" sz="24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Byerley</a:t>
            </a:r>
            <a:r>
              <a:rPr lang="en-US" sz="24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Rindal</a:t>
            </a:r>
            <a:endParaRPr lang="en-US" sz="24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en-US" sz="23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Sultan </a:t>
            </a:r>
            <a:r>
              <a:rPr lang="en-US" sz="23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Alanazi</a:t>
            </a:r>
            <a:endParaRPr lang="en-US" sz="23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en-US" sz="23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Hafed </a:t>
            </a:r>
            <a:r>
              <a:rPr lang="en-US" sz="23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Alghamdi</a:t>
            </a:r>
            <a:endParaRPr lang="en-US" sz="23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217" y="389767"/>
            <a:ext cx="2201035" cy="9725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9219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sz="4200" kern="1200" dirty="0">
                <a:latin typeface="+mj-lt"/>
                <a:ea typeface="+mj-ea"/>
                <a:cs typeface="+mj-cs"/>
              </a:rPr>
              <a:t>How does Tor work?</a:t>
            </a:r>
            <a:r>
              <a:rPr lang="en-US" sz="2400" dirty="0"/>
              <a:t/>
            </a:r>
            <a:br>
              <a:rPr lang="en-US" sz="2400" dirty="0"/>
            </a:b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27994" y="2164384"/>
            <a:ext cx="2809964" cy="1698649"/>
            <a:chOff x="-1" y="1619478"/>
            <a:chExt cx="2809964" cy="1698649"/>
          </a:xfrm>
        </p:grpSpPr>
        <p:pic>
          <p:nvPicPr>
            <p:cNvPr id="3074" name="Picture 2" descr="http://images.wookmark.com/236218_324_charliebrown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619478"/>
              <a:ext cx="2194107" cy="164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65477" y="2948795"/>
              <a:ext cx="2144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Charlie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50834" y="2552296"/>
            <a:ext cx="1371238" cy="1597132"/>
            <a:chOff x="10696946" y="1853248"/>
            <a:chExt cx="1371238" cy="1597132"/>
          </a:xfrm>
        </p:grpSpPr>
        <p:pic>
          <p:nvPicPr>
            <p:cNvPr id="3076" name="Picture 4" descr="Lucy van Pel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6946" y="1853248"/>
              <a:ext cx="1371238" cy="127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1046575" y="3081048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Lucy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1682122"/>
            <a:ext cx="1325335" cy="13315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2892070"/>
            <a:ext cx="1325335" cy="133158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4184857"/>
            <a:ext cx="1325335" cy="133158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1646693"/>
            <a:ext cx="1325335" cy="133158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2856641"/>
            <a:ext cx="1325335" cy="13315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4149428"/>
            <a:ext cx="1325335" cy="133158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1627692"/>
            <a:ext cx="1325335" cy="133158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2837640"/>
            <a:ext cx="1325335" cy="133158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4130427"/>
            <a:ext cx="1325335" cy="133158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3074" idx="3"/>
          </p:cNvCxnSpPr>
          <p:nvPr/>
        </p:nvCxnSpPr>
        <p:spPr>
          <a:xfrm flipV="1">
            <a:off x="2622101" y="2389027"/>
            <a:ext cx="1158694" cy="598475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563937" y="2471059"/>
            <a:ext cx="2185206" cy="846013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993783" y="3638232"/>
            <a:ext cx="874364" cy="850133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172200" y="3137777"/>
            <a:ext cx="3845976" cy="1523645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/>
          <p:cNvSpPr/>
          <p:nvPr/>
        </p:nvSpPr>
        <p:spPr>
          <a:xfrm>
            <a:off x="3389971" y="1650380"/>
            <a:ext cx="8196146" cy="3847171"/>
          </a:xfrm>
          <a:custGeom>
            <a:avLst/>
            <a:gdLst>
              <a:gd name="connsiteX0" fmla="*/ 0 w 8196146"/>
              <a:gd name="connsiteY0" fmla="*/ 3378820 h 3847171"/>
              <a:gd name="connsiteX1" fmla="*/ 189570 w 8196146"/>
              <a:gd name="connsiteY1" fmla="*/ 1460810 h 3847171"/>
              <a:gd name="connsiteX2" fmla="*/ 2196790 w 8196146"/>
              <a:gd name="connsiteY2" fmla="*/ 1449659 h 3847171"/>
              <a:gd name="connsiteX3" fmla="*/ 2542478 w 8196146"/>
              <a:gd name="connsiteY3" fmla="*/ 1483113 h 3847171"/>
              <a:gd name="connsiteX4" fmla="*/ 3122341 w 8196146"/>
              <a:gd name="connsiteY4" fmla="*/ 1761893 h 3847171"/>
              <a:gd name="connsiteX5" fmla="*/ 3323063 w 8196146"/>
              <a:gd name="connsiteY5" fmla="*/ 1728440 h 3847171"/>
              <a:gd name="connsiteX6" fmla="*/ 3401122 w 8196146"/>
              <a:gd name="connsiteY6" fmla="*/ 1483113 h 3847171"/>
              <a:gd name="connsiteX7" fmla="*/ 2152185 w 8196146"/>
              <a:gd name="connsiteY7" fmla="*/ 1037064 h 3847171"/>
              <a:gd name="connsiteX8" fmla="*/ 1371600 w 8196146"/>
              <a:gd name="connsiteY8" fmla="*/ 144966 h 3847171"/>
              <a:gd name="connsiteX9" fmla="*/ 2062975 w 8196146"/>
              <a:gd name="connsiteY9" fmla="*/ 0 h 3847171"/>
              <a:gd name="connsiteX10" fmla="*/ 4259766 w 8196146"/>
              <a:gd name="connsiteY10" fmla="*/ 89210 h 3847171"/>
              <a:gd name="connsiteX11" fmla="*/ 4605453 w 8196146"/>
              <a:gd name="connsiteY11" fmla="*/ 1204332 h 3847171"/>
              <a:gd name="connsiteX12" fmla="*/ 4627756 w 8196146"/>
              <a:gd name="connsiteY12" fmla="*/ 1706137 h 3847171"/>
              <a:gd name="connsiteX13" fmla="*/ 4850780 w 8196146"/>
              <a:gd name="connsiteY13" fmla="*/ 1761893 h 3847171"/>
              <a:gd name="connsiteX14" fmla="*/ 5932449 w 8196146"/>
              <a:gd name="connsiteY14" fmla="*/ 1126274 h 3847171"/>
              <a:gd name="connsiteX15" fmla="*/ 7828156 w 8196146"/>
              <a:gd name="connsiteY15" fmla="*/ 479503 h 3847171"/>
              <a:gd name="connsiteX16" fmla="*/ 8196146 w 8196146"/>
              <a:gd name="connsiteY16" fmla="*/ 2564781 h 3847171"/>
              <a:gd name="connsiteX17" fmla="*/ 7081024 w 8196146"/>
              <a:gd name="connsiteY17" fmla="*/ 3635298 h 3847171"/>
              <a:gd name="connsiteX18" fmla="*/ 7025268 w 8196146"/>
              <a:gd name="connsiteY18" fmla="*/ 3523786 h 3847171"/>
              <a:gd name="connsiteX19" fmla="*/ 7002966 w 8196146"/>
              <a:gd name="connsiteY19" fmla="*/ 3490332 h 3847171"/>
              <a:gd name="connsiteX20" fmla="*/ 6947209 w 8196146"/>
              <a:gd name="connsiteY20" fmla="*/ 3468030 h 3847171"/>
              <a:gd name="connsiteX21" fmla="*/ 6579219 w 8196146"/>
              <a:gd name="connsiteY21" fmla="*/ 2263698 h 3847171"/>
              <a:gd name="connsiteX22" fmla="*/ 5073805 w 8196146"/>
              <a:gd name="connsiteY22" fmla="*/ 2430966 h 3847171"/>
              <a:gd name="connsiteX23" fmla="*/ 4739268 w 8196146"/>
              <a:gd name="connsiteY23" fmla="*/ 3323064 h 3847171"/>
              <a:gd name="connsiteX24" fmla="*/ 4627756 w 8196146"/>
              <a:gd name="connsiteY24" fmla="*/ 3401122 h 3847171"/>
              <a:gd name="connsiteX25" fmla="*/ 4605453 w 8196146"/>
              <a:gd name="connsiteY25" fmla="*/ 3434576 h 3847171"/>
              <a:gd name="connsiteX26" fmla="*/ 4572000 w 8196146"/>
              <a:gd name="connsiteY26" fmla="*/ 3456879 h 3847171"/>
              <a:gd name="connsiteX27" fmla="*/ 2174488 w 8196146"/>
              <a:gd name="connsiteY27" fmla="*/ 3847171 h 3847171"/>
              <a:gd name="connsiteX28" fmla="*/ 55756 w 8196146"/>
              <a:gd name="connsiteY28" fmla="*/ 3490332 h 3847171"/>
              <a:gd name="connsiteX29" fmla="*/ 0 w 8196146"/>
              <a:gd name="connsiteY29" fmla="*/ 3378820 h 3847171"/>
              <a:gd name="connsiteX0" fmla="*/ 0 w 8196146"/>
              <a:gd name="connsiteY0" fmla="*/ 3378820 h 3847171"/>
              <a:gd name="connsiteX1" fmla="*/ 189570 w 8196146"/>
              <a:gd name="connsiteY1" fmla="*/ 1460810 h 3847171"/>
              <a:gd name="connsiteX2" fmla="*/ 2196790 w 8196146"/>
              <a:gd name="connsiteY2" fmla="*/ 1449659 h 3847171"/>
              <a:gd name="connsiteX3" fmla="*/ 2542478 w 8196146"/>
              <a:gd name="connsiteY3" fmla="*/ 1483113 h 3847171"/>
              <a:gd name="connsiteX4" fmla="*/ 3122341 w 8196146"/>
              <a:gd name="connsiteY4" fmla="*/ 1761893 h 3847171"/>
              <a:gd name="connsiteX5" fmla="*/ 3323063 w 8196146"/>
              <a:gd name="connsiteY5" fmla="*/ 1728440 h 3847171"/>
              <a:gd name="connsiteX6" fmla="*/ 3401122 w 8196146"/>
              <a:gd name="connsiteY6" fmla="*/ 1483113 h 3847171"/>
              <a:gd name="connsiteX7" fmla="*/ 1984916 w 8196146"/>
              <a:gd name="connsiteY7" fmla="*/ 1003610 h 3847171"/>
              <a:gd name="connsiteX8" fmla="*/ 1371600 w 8196146"/>
              <a:gd name="connsiteY8" fmla="*/ 144966 h 3847171"/>
              <a:gd name="connsiteX9" fmla="*/ 2062975 w 8196146"/>
              <a:gd name="connsiteY9" fmla="*/ 0 h 3847171"/>
              <a:gd name="connsiteX10" fmla="*/ 4259766 w 8196146"/>
              <a:gd name="connsiteY10" fmla="*/ 89210 h 3847171"/>
              <a:gd name="connsiteX11" fmla="*/ 4605453 w 8196146"/>
              <a:gd name="connsiteY11" fmla="*/ 1204332 h 3847171"/>
              <a:gd name="connsiteX12" fmla="*/ 4627756 w 8196146"/>
              <a:gd name="connsiteY12" fmla="*/ 1706137 h 3847171"/>
              <a:gd name="connsiteX13" fmla="*/ 4850780 w 8196146"/>
              <a:gd name="connsiteY13" fmla="*/ 1761893 h 3847171"/>
              <a:gd name="connsiteX14" fmla="*/ 5932449 w 8196146"/>
              <a:gd name="connsiteY14" fmla="*/ 1126274 h 3847171"/>
              <a:gd name="connsiteX15" fmla="*/ 7828156 w 8196146"/>
              <a:gd name="connsiteY15" fmla="*/ 479503 h 3847171"/>
              <a:gd name="connsiteX16" fmla="*/ 8196146 w 8196146"/>
              <a:gd name="connsiteY16" fmla="*/ 2564781 h 3847171"/>
              <a:gd name="connsiteX17" fmla="*/ 7081024 w 8196146"/>
              <a:gd name="connsiteY17" fmla="*/ 3635298 h 3847171"/>
              <a:gd name="connsiteX18" fmla="*/ 7025268 w 8196146"/>
              <a:gd name="connsiteY18" fmla="*/ 3523786 h 3847171"/>
              <a:gd name="connsiteX19" fmla="*/ 7002966 w 8196146"/>
              <a:gd name="connsiteY19" fmla="*/ 3490332 h 3847171"/>
              <a:gd name="connsiteX20" fmla="*/ 6947209 w 8196146"/>
              <a:gd name="connsiteY20" fmla="*/ 3468030 h 3847171"/>
              <a:gd name="connsiteX21" fmla="*/ 6579219 w 8196146"/>
              <a:gd name="connsiteY21" fmla="*/ 2263698 h 3847171"/>
              <a:gd name="connsiteX22" fmla="*/ 5073805 w 8196146"/>
              <a:gd name="connsiteY22" fmla="*/ 2430966 h 3847171"/>
              <a:gd name="connsiteX23" fmla="*/ 4739268 w 8196146"/>
              <a:gd name="connsiteY23" fmla="*/ 3323064 h 3847171"/>
              <a:gd name="connsiteX24" fmla="*/ 4627756 w 8196146"/>
              <a:gd name="connsiteY24" fmla="*/ 3401122 h 3847171"/>
              <a:gd name="connsiteX25" fmla="*/ 4605453 w 8196146"/>
              <a:gd name="connsiteY25" fmla="*/ 3434576 h 3847171"/>
              <a:gd name="connsiteX26" fmla="*/ 4572000 w 8196146"/>
              <a:gd name="connsiteY26" fmla="*/ 3456879 h 3847171"/>
              <a:gd name="connsiteX27" fmla="*/ 2174488 w 8196146"/>
              <a:gd name="connsiteY27" fmla="*/ 3847171 h 3847171"/>
              <a:gd name="connsiteX28" fmla="*/ 55756 w 8196146"/>
              <a:gd name="connsiteY28" fmla="*/ 3490332 h 3847171"/>
              <a:gd name="connsiteX29" fmla="*/ 0 w 8196146"/>
              <a:gd name="connsiteY29" fmla="*/ 3378820 h 3847171"/>
              <a:gd name="connsiteX0" fmla="*/ 0 w 8196146"/>
              <a:gd name="connsiteY0" fmla="*/ 3378820 h 3847171"/>
              <a:gd name="connsiteX1" fmla="*/ 189570 w 8196146"/>
              <a:gd name="connsiteY1" fmla="*/ 1460810 h 3847171"/>
              <a:gd name="connsiteX2" fmla="*/ 2196790 w 8196146"/>
              <a:gd name="connsiteY2" fmla="*/ 1449659 h 3847171"/>
              <a:gd name="connsiteX3" fmla="*/ 2542478 w 8196146"/>
              <a:gd name="connsiteY3" fmla="*/ 1483113 h 3847171"/>
              <a:gd name="connsiteX4" fmla="*/ 3122341 w 8196146"/>
              <a:gd name="connsiteY4" fmla="*/ 1761893 h 3847171"/>
              <a:gd name="connsiteX5" fmla="*/ 3323063 w 8196146"/>
              <a:gd name="connsiteY5" fmla="*/ 1728440 h 3847171"/>
              <a:gd name="connsiteX6" fmla="*/ 3401122 w 8196146"/>
              <a:gd name="connsiteY6" fmla="*/ 1483113 h 3847171"/>
              <a:gd name="connsiteX7" fmla="*/ 1984916 w 8196146"/>
              <a:gd name="connsiteY7" fmla="*/ 1003610 h 3847171"/>
              <a:gd name="connsiteX8" fmla="*/ 1371600 w 8196146"/>
              <a:gd name="connsiteY8" fmla="*/ 144966 h 3847171"/>
              <a:gd name="connsiteX9" fmla="*/ 2062975 w 8196146"/>
              <a:gd name="connsiteY9" fmla="*/ 0 h 3847171"/>
              <a:gd name="connsiteX10" fmla="*/ 4259766 w 8196146"/>
              <a:gd name="connsiteY10" fmla="*/ 89210 h 3847171"/>
              <a:gd name="connsiteX11" fmla="*/ 4605453 w 8196146"/>
              <a:gd name="connsiteY11" fmla="*/ 1204332 h 3847171"/>
              <a:gd name="connsiteX12" fmla="*/ 5073805 w 8196146"/>
              <a:gd name="connsiteY12" fmla="*/ 401444 h 3847171"/>
              <a:gd name="connsiteX13" fmla="*/ 4850780 w 8196146"/>
              <a:gd name="connsiteY13" fmla="*/ 1761893 h 3847171"/>
              <a:gd name="connsiteX14" fmla="*/ 5932449 w 8196146"/>
              <a:gd name="connsiteY14" fmla="*/ 1126274 h 3847171"/>
              <a:gd name="connsiteX15" fmla="*/ 7828156 w 8196146"/>
              <a:gd name="connsiteY15" fmla="*/ 479503 h 3847171"/>
              <a:gd name="connsiteX16" fmla="*/ 8196146 w 8196146"/>
              <a:gd name="connsiteY16" fmla="*/ 2564781 h 3847171"/>
              <a:gd name="connsiteX17" fmla="*/ 7081024 w 8196146"/>
              <a:gd name="connsiteY17" fmla="*/ 3635298 h 3847171"/>
              <a:gd name="connsiteX18" fmla="*/ 7025268 w 8196146"/>
              <a:gd name="connsiteY18" fmla="*/ 3523786 h 3847171"/>
              <a:gd name="connsiteX19" fmla="*/ 7002966 w 8196146"/>
              <a:gd name="connsiteY19" fmla="*/ 3490332 h 3847171"/>
              <a:gd name="connsiteX20" fmla="*/ 6947209 w 8196146"/>
              <a:gd name="connsiteY20" fmla="*/ 3468030 h 3847171"/>
              <a:gd name="connsiteX21" fmla="*/ 6579219 w 8196146"/>
              <a:gd name="connsiteY21" fmla="*/ 2263698 h 3847171"/>
              <a:gd name="connsiteX22" fmla="*/ 5073805 w 8196146"/>
              <a:gd name="connsiteY22" fmla="*/ 2430966 h 3847171"/>
              <a:gd name="connsiteX23" fmla="*/ 4739268 w 8196146"/>
              <a:gd name="connsiteY23" fmla="*/ 3323064 h 3847171"/>
              <a:gd name="connsiteX24" fmla="*/ 4627756 w 8196146"/>
              <a:gd name="connsiteY24" fmla="*/ 3401122 h 3847171"/>
              <a:gd name="connsiteX25" fmla="*/ 4605453 w 8196146"/>
              <a:gd name="connsiteY25" fmla="*/ 3434576 h 3847171"/>
              <a:gd name="connsiteX26" fmla="*/ 4572000 w 8196146"/>
              <a:gd name="connsiteY26" fmla="*/ 3456879 h 3847171"/>
              <a:gd name="connsiteX27" fmla="*/ 2174488 w 8196146"/>
              <a:gd name="connsiteY27" fmla="*/ 3847171 h 3847171"/>
              <a:gd name="connsiteX28" fmla="*/ 55756 w 8196146"/>
              <a:gd name="connsiteY28" fmla="*/ 3490332 h 3847171"/>
              <a:gd name="connsiteX29" fmla="*/ 0 w 8196146"/>
              <a:gd name="connsiteY29" fmla="*/ 3378820 h 3847171"/>
              <a:gd name="connsiteX0" fmla="*/ 0 w 8196146"/>
              <a:gd name="connsiteY0" fmla="*/ 3378820 h 3847171"/>
              <a:gd name="connsiteX1" fmla="*/ 189570 w 8196146"/>
              <a:gd name="connsiteY1" fmla="*/ 1460810 h 3847171"/>
              <a:gd name="connsiteX2" fmla="*/ 2196790 w 8196146"/>
              <a:gd name="connsiteY2" fmla="*/ 1449659 h 3847171"/>
              <a:gd name="connsiteX3" fmla="*/ 2542478 w 8196146"/>
              <a:gd name="connsiteY3" fmla="*/ 1483113 h 3847171"/>
              <a:gd name="connsiteX4" fmla="*/ 3122341 w 8196146"/>
              <a:gd name="connsiteY4" fmla="*/ 1761893 h 3847171"/>
              <a:gd name="connsiteX5" fmla="*/ 3323063 w 8196146"/>
              <a:gd name="connsiteY5" fmla="*/ 1728440 h 3847171"/>
              <a:gd name="connsiteX6" fmla="*/ 3401122 w 8196146"/>
              <a:gd name="connsiteY6" fmla="*/ 1483113 h 3847171"/>
              <a:gd name="connsiteX7" fmla="*/ 1984916 w 8196146"/>
              <a:gd name="connsiteY7" fmla="*/ 1003610 h 3847171"/>
              <a:gd name="connsiteX8" fmla="*/ 1371600 w 8196146"/>
              <a:gd name="connsiteY8" fmla="*/ 144966 h 3847171"/>
              <a:gd name="connsiteX9" fmla="*/ 2062975 w 8196146"/>
              <a:gd name="connsiteY9" fmla="*/ 0 h 3847171"/>
              <a:gd name="connsiteX10" fmla="*/ 4259766 w 8196146"/>
              <a:gd name="connsiteY10" fmla="*/ 89210 h 3847171"/>
              <a:gd name="connsiteX11" fmla="*/ 4750419 w 8196146"/>
              <a:gd name="connsiteY11" fmla="*/ 55756 h 3847171"/>
              <a:gd name="connsiteX12" fmla="*/ 5073805 w 8196146"/>
              <a:gd name="connsiteY12" fmla="*/ 401444 h 3847171"/>
              <a:gd name="connsiteX13" fmla="*/ 4850780 w 8196146"/>
              <a:gd name="connsiteY13" fmla="*/ 1761893 h 3847171"/>
              <a:gd name="connsiteX14" fmla="*/ 5932449 w 8196146"/>
              <a:gd name="connsiteY14" fmla="*/ 1126274 h 3847171"/>
              <a:gd name="connsiteX15" fmla="*/ 7828156 w 8196146"/>
              <a:gd name="connsiteY15" fmla="*/ 479503 h 3847171"/>
              <a:gd name="connsiteX16" fmla="*/ 8196146 w 8196146"/>
              <a:gd name="connsiteY16" fmla="*/ 2564781 h 3847171"/>
              <a:gd name="connsiteX17" fmla="*/ 7081024 w 8196146"/>
              <a:gd name="connsiteY17" fmla="*/ 3635298 h 3847171"/>
              <a:gd name="connsiteX18" fmla="*/ 7025268 w 8196146"/>
              <a:gd name="connsiteY18" fmla="*/ 3523786 h 3847171"/>
              <a:gd name="connsiteX19" fmla="*/ 7002966 w 8196146"/>
              <a:gd name="connsiteY19" fmla="*/ 3490332 h 3847171"/>
              <a:gd name="connsiteX20" fmla="*/ 6947209 w 8196146"/>
              <a:gd name="connsiteY20" fmla="*/ 3468030 h 3847171"/>
              <a:gd name="connsiteX21" fmla="*/ 6579219 w 8196146"/>
              <a:gd name="connsiteY21" fmla="*/ 2263698 h 3847171"/>
              <a:gd name="connsiteX22" fmla="*/ 5073805 w 8196146"/>
              <a:gd name="connsiteY22" fmla="*/ 2430966 h 3847171"/>
              <a:gd name="connsiteX23" fmla="*/ 4739268 w 8196146"/>
              <a:gd name="connsiteY23" fmla="*/ 3323064 h 3847171"/>
              <a:gd name="connsiteX24" fmla="*/ 4627756 w 8196146"/>
              <a:gd name="connsiteY24" fmla="*/ 3401122 h 3847171"/>
              <a:gd name="connsiteX25" fmla="*/ 4605453 w 8196146"/>
              <a:gd name="connsiteY25" fmla="*/ 3434576 h 3847171"/>
              <a:gd name="connsiteX26" fmla="*/ 4572000 w 8196146"/>
              <a:gd name="connsiteY26" fmla="*/ 3456879 h 3847171"/>
              <a:gd name="connsiteX27" fmla="*/ 2174488 w 8196146"/>
              <a:gd name="connsiteY27" fmla="*/ 3847171 h 3847171"/>
              <a:gd name="connsiteX28" fmla="*/ 55756 w 8196146"/>
              <a:gd name="connsiteY28" fmla="*/ 3490332 h 3847171"/>
              <a:gd name="connsiteX29" fmla="*/ 0 w 8196146"/>
              <a:gd name="connsiteY29" fmla="*/ 3378820 h 3847171"/>
              <a:gd name="connsiteX0" fmla="*/ 0 w 8196146"/>
              <a:gd name="connsiteY0" fmla="*/ 3378820 h 3847171"/>
              <a:gd name="connsiteX1" fmla="*/ 189570 w 8196146"/>
              <a:gd name="connsiteY1" fmla="*/ 1460810 h 3847171"/>
              <a:gd name="connsiteX2" fmla="*/ 2196790 w 8196146"/>
              <a:gd name="connsiteY2" fmla="*/ 1449659 h 3847171"/>
              <a:gd name="connsiteX3" fmla="*/ 2542478 w 8196146"/>
              <a:gd name="connsiteY3" fmla="*/ 1483113 h 3847171"/>
              <a:gd name="connsiteX4" fmla="*/ 3122341 w 8196146"/>
              <a:gd name="connsiteY4" fmla="*/ 1761893 h 3847171"/>
              <a:gd name="connsiteX5" fmla="*/ 3323063 w 8196146"/>
              <a:gd name="connsiteY5" fmla="*/ 1728440 h 3847171"/>
              <a:gd name="connsiteX6" fmla="*/ 3401122 w 8196146"/>
              <a:gd name="connsiteY6" fmla="*/ 1483113 h 3847171"/>
              <a:gd name="connsiteX7" fmla="*/ 1984916 w 8196146"/>
              <a:gd name="connsiteY7" fmla="*/ 1003610 h 3847171"/>
              <a:gd name="connsiteX8" fmla="*/ 1371600 w 8196146"/>
              <a:gd name="connsiteY8" fmla="*/ 144966 h 3847171"/>
              <a:gd name="connsiteX9" fmla="*/ 2062975 w 8196146"/>
              <a:gd name="connsiteY9" fmla="*/ 0 h 3847171"/>
              <a:gd name="connsiteX10" fmla="*/ 4259766 w 8196146"/>
              <a:gd name="connsiteY10" fmla="*/ 89210 h 3847171"/>
              <a:gd name="connsiteX11" fmla="*/ 4750419 w 8196146"/>
              <a:gd name="connsiteY11" fmla="*/ 55756 h 3847171"/>
              <a:gd name="connsiteX12" fmla="*/ 5073805 w 8196146"/>
              <a:gd name="connsiteY12" fmla="*/ 401444 h 3847171"/>
              <a:gd name="connsiteX13" fmla="*/ 5876692 w 8196146"/>
              <a:gd name="connsiteY13" fmla="*/ 289932 h 3847171"/>
              <a:gd name="connsiteX14" fmla="*/ 5932449 w 8196146"/>
              <a:gd name="connsiteY14" fmla="*/ 1126274 h 3847171"/>
              <a:gd name="connsiteX15" fmla="*/ 7828156 w 8196146"/>
              <a:gd name="connsiteY15" fmla="*/ 479503 h 3847171"/>
              <a:gd name="connsiteX16" fmla="*/ 8196146 w 8196146"/>
              <a:gd name="connsiteY16" fmla="*/ 2564781 h 3847171"/>
              <a:gd name="connsiteX17" fmla="*/ 7081024 w 8196146"/>
              <a:gd name="connsiteY17" fmla="*/ 3635298 h 3847171"/>
              <a:gd name="connsiteX18" fmla="*/ 7025268 w 8196146"/>
              <a:gd name="connsiteY18" fmla="*/ 3523786 h 3847171"/>
              <a:gd name="connsiteX19" fmla="*/ 7002966 w 8196146"/>
              <a:gd name="connsiteY19" fmla="*/ 3490332 h 3847171"/>
              <a:gd name="connsiteX20" fmla="*/ 6947209 w 8196146"/>
              <a:gd name="connsiteY20" fmla="*/ 3468030 h 3847171"/>
              <a:gd name="connsiteX21" fmla="*/ 6579219 w 8196146"/>
              <a:gd name="connsiteY21" fmla="*/ 2263698 h 3847171"/>
              <a:gd name="connsiteX22" fmla="*/ 5073805 w 8196146"/>
              <a:gd name="connsiteY22" fmla="*/ 2430966 h 3847171"/>
              <a:gd name="connsiteX23" fmla="*/ 4739268 w 8196146"/>
              <a:gd name="connsiteY23" fmla="*/ 3323064 h 3847171"/>
              <a:gd name="connsiteX24" fmla="*/ 4627756 w 8196146"/>
              <a:gd name="connsiteY24" fmla="*/ 3401122 h 3847171"/>
              <a:gd name="connsiteX25" fmla="*/ 4605453 w 8196146"/>
              <a:gd name="connsiteY25" fmla="*/ 3434576 h 3847171"/>
              <a:gd name="connsiteX26" fmla="*/ 4572000 w 8196146"/>
              <a:gd name="connsiteY26" fmla="*/ 3456879 h 3847171"/>
              <a:gd name="connsiteX27" fmla="*/ 2174488 w 8196146"/>
              <a:gd name="connsiteY27" fmla="*/ 3847171 h 3847171"/>
              <a:gd name="connsiteX28" fmla="*/ 55756 w 8196146"/>
              <a:gd name="connsiteY28" fmla="*/ 3490332 h 3847171"/>
              <a:gd name="connsiteX29" fmla="*/ 0 w 8196146"/>
              <a:gd name="connsiteY29" fmla="*/ 3378820 h 3847171"/>
              <a:gd name="connsiteX0" fmla="*/ 0 w 8196146"/>
              <a:gd name="connsiteY0" fmla="*/ 3378820 h 3847171"/>
              <a:gd name="connsiteX1" fmla="*/ 189570 w 8196146"/>
              <a:gd name="connsiteY1" fmla="*/ 1460810 h 3847171"/>
              <a:gd name="connsiteX2" fmla="*/ 2196790 w 8196146"/>
              <a:gd name="connsiteY2" fmla="*/ 1449659 h 3847171"/>
              <a:gd name="connsiteX3" fmla="*/ 2542478 w 8196146"/>
              <a:gd name="connsiteY3" fmla="*/ 1483113 h 3847171"/>
              <a:gd name="connsiteX4" fmla="*/ 3122341 w 8196146"/>
              <a:gd name="connsiteY4" fmla="*/ 1761893 h 3847171"/>
              <a:gd name="connsiteX5" fmla="*/ 3323063 w 8196146"/>
              <a:gd name="connsiteY5" fmla="*/ 1728440 h 3847171"/>
              <a:gd name="connsiteX6" fmla="*/ 3401122 w 8196146"/>
              <a:gd name="connsiteY6" fmla="*/ 1483113 h 3847171"/>
              <a:gd name="connsiteX7" fmla="*/ 1984916 w 8196146"/>
              <a:gd name="connsiteY7" fmla="*/ 1003610 h 3847171"/>
              <a:gd name="connsiteX8" fmla="*/ 1371600 w 8196146"/>
              <a:gd name="connsiteY8" fmla="*/ 144966 h 3847171"/>
              <a:gd name="connsiteX9" fmla="*/ 2062975 w 8196146"/>
              <a:gd name="connsiteY9" fmla="*/ 0 h 3847171"/>
              <a:gd name="connsiteX10" fmla="*/ 4259766 w 8196146"/>
              <a:gd name="connsiteY10" fmla="*/ 89210 h 3847171"/>
              <a:gd name="connsiteX11" fmla="*/ 4750419 w 8196146"/>
              <a:gd name="connsiteY11" fmla="*/ 55756 h 3847171"/>
              <a:gd name="connsiteX12" fmla="*/ 5073805 w 8196146"/>
              <a:gd name="connsiteY12" fmla="*/ 401444 h 3847171"/>
              <a:gd name="connsiteX13" fmla="*/ 5876692 w 8196146"/>
              <a:gd name="connsiteY13" fmla="*/ 289932 h 3847171"/>
              <a:gd name="connsiteX14" fmla="*/ 7036419 w 8196146"/>
              <a:gd name="connsiteY14" fmla="*/ 156118 h 3847171"/>
              <a:gd name="connsiteX15" fmla="*/ 7828156 w 8196146"/>
              <a:gd name="connsiteY15" fmla="*/ 479503 h 3847171"/>
              <a:gd name="connsiteX16" fmla="*/ 8196146 w 8196146"/>
              <a:gd name="connsiteY16" fmla="*/ 2564781 h 3847171"/>
              <a:gd name="connsiteX17" fmla="*/ 7081024 w 8196146"/>
              <a:gd name="connsiteY17" fmla="*/ 3635298 h 3847171"/>
              <a:gd name="connsiteX18" fmla="*/ 7025268 w 8196146"/>
              <a:gd name="connsiteY18" fmla="*/ 3523786 h 3847171"/>
              <a:gd name="connsiteX19" fmla="*/ 7002966 w 8196146"/>
              <a:gd name="connsiteY19" fmla="*/ 3490332 h 3847171"/>
              <a:gd name="connsiteX20" fmla="*/ 6947209 w 8196146"/>
              <a:gd name="connsiteY20" fmla="*/ 3468030 h 3847171"/>
              <a:gd name="connsiteX21" fmla="*/ 6579219 w 8196146"/>
              <a:gd name="connsiteY21" fmla="*/ 2263698 h 3847171"/>
              <a:gd name="connsiteX22" fmla="*/ 5073805 w 8196146"/>
              <a:gd name="connsiteY22" fmla="*/ 2430966 h 3847171"/>
              <a:gd name="connsiteX23" fmla="*/ 4739268 w 8196146"/>
              <a:gd name="connsiteY23" fmla="*/ 3323064 h 3847171"/>
              <a:gd name="connsiteX24" fmla="*/ 4627756 w 8196146"/>
              <a:gd name="connsiteY24" fmla="*/ 3401122 h 3847171"/>
              <a:gd name="connsiteX25" fmla="*/ 4605453 w 8196146"/>
              <a:gd name="connsiteY25" fmla="*/ 3434576 h 3847171"/>
              <a:gd name="connsiteX26" fmla="*/ 4572000 w 8196146"/>
              <a:gd name="connsiteY26" fmla="*/ 3456879 h 3847171"/>
              <a:gd name="connsiteX27" fmla="*/ 2174488 w 8196146"/>
              <a:gd name="connsiteY27" fmla="*/ 3847171 h 3847171"/>
              <a:gd name="connsiteX28" fmla="*/ 55756 w 8196146"/>
              <a:gd name="connsiteY28" fmla="*/ 3490332 h 3847171"/>
              <a:gd name="connsiteX29" fmla="*/ 0 w 8196146"/>
              <a:gd name="connsiteY29" fmla="*/ 3378820 h 3847171"/>
              <a:gd name="connsiteX0" fmla="*/ 0 w 8196146"/>
              <a:gd name="connsiteY0" fmla="*/ 3378820 h 3847171"/>
              <a:gd name="connsiteX1" fmla="*/ 189570 w 8196146"/>
              <a:gd name="connsiteY1" fmla="*/ 1460810 h 3847171"/>
              <a:gd name="connsiteX2" fmla="*/ 2196790 w 8196146"/>
              <a:gd name="connsiteY2" fmla="*/ 1449659 h 3847171"/>
              <a:gd name="connsiteX3" fmla="*/ 2542478 w 8196146"/>
              <a:gd name="connsiteY3" fmla="*/ 1483113 h 3847171"/>
              <a:gd name="connsiteX4" fmla="*/ 3122341 w 8196146"/>
              <a:gd name="connsiteY4" fmla="*/ 1761893 h 3847171"/>
              <a:gd name="connsiteX5" fmla="*/ 4046963 w 8196146"/>
              <a:gd name="connsiteY5" fmla="*/ 2380903 h 3847171"/>
              <a:gd name="connsiteX6" fmla="*/ 3401122 w 8196146"/>
              <a:gd name="connsiteY6" fmla="*/ 1483113 h 3847171"/>
              <a:gd name="connsiteX7" fmla="*/ 1984916 w 8196146"/>
              <a:gd name="connsiteY7" fmla="*/ 1003610 h 3847171"/>
              <a:gd name="connsiteX8" fmla="*/ 1371600 w 8196146"/>
              <a:gd name="connsiteY8" fmla="*/ 144966 h 3847171"/>
              <a:gd name="connsiteX9" fmla="*/ 2062975 w 8196146"/>
              <a:gd name="connsiteY9" fmla="*/ 0 h 3847171"/>
              <a:gd name="connsiteX10" fmla="*/ 4259766 w 8196146"/>
              <a:gd name="connsiteY10" fmla="*/ 89210 h 3847171"/>
              <a:gd name="connsiteX11" fmla="*/ 4750419 w 8196146"/>
              <a:gd name="connsiteY11" fmla="*/ 55756 h 3847171"/>
              <a:gd name="connsiteX12" fmla="*/ 5073805 w 8196146"/>
              <a:gd name="connsiteY12" fmla="*/ 401444 h 3847171"/>
              <a:gd name="connsiteX13" fmla="*/ 5876692 w 8196146"/>
              <a:gd name="connsiteY13" fmla="*/ 289932 h 3847171"/>
              <a:gd name="connsiteX14" fmla="*/ 7036419 w 8196146"/>
              <a:gd name="connsiteY14" fmla="*/ 156118 h 3847171"/>
              <a:gd name="connsiteX15" fmla="*/ 7828156 w 8196146"/>
              <a:gd name="connsiteY15" fmla="*/ 479503 h 3847171"/>
              <a:gd name="connsiteX16" fmla="*/ 8196146 w 8196146"/>
              <a:gd name="connsiteY16" fmla="*/ 2564781 h 3847171"/>
              <a:gd name="connsiteX17" fmla="*/ 7081024 w 8196146"/>
              <a:gd name="connsiteY17" fmla="*/ 3635298 h 3847171"/>
              <a:gd name="connsiteX18" fmla="*/ 7025268 w 8196146"/>
              <a:gd name="connsiteY18" fmla="*/ 3523786 h 3847171"/>
              <a:gd name="connsiteX19" fmla="*/ 7002966 w 8196146"/>
              <a:gd name="connsiteY19" fmla="*/ 3490332 h 3847171"/>
              <a:gd name="connsiteX20" fmla="*/ 6947209 w 8196146"/>
              <a:gd name="connsiteY20" fmla="*/ 3468030 h 3847171"/>
              <a:gd name="connsiteX21" fmla="*/ 6579219 w 8196146"/>
              <a:gd name="connsiteY21" fmla="*/ 2263698 h 3847171"/>
              <a:gd name="connsiteX22" fmla="*/ 5073805 w 8196146"/>
              <a:gd name="connsiteY22" fmla="*/ 2430966 h 3847171"/>
              <a:gd name="connsiteX23" fmla="*/ 4739268 w 8196146"/>
              <a:gd name="connsiteY23" fmla="*/ 3323064 h 3847171"/>
              <a:gd name="connsiteX24" fmla="*/ 4627756 w 8196146"/>
              <a:gd name="connsiteY24" fmla="*/ 3401122 h 3847171"/>
              <a:gd name="connsiteX25" fmla="*/ 4605453 w 8196146"/>
              <a:gd name="connsiteY25" fmla="*/ 3434576 h 3847171"/>
              <a:gd name="connsiteX26" fmla="*/ 4572000 w 8196146"/>
              <a:gd name="connsiteY26" fmla="*/ 3456879 h 3847171"/>
              <a:gd name="connsiteX27" fmla="*/ 2174488 w 8196146"/>
              <a:gd name="connsiteY27" fmla="*/ 3847171 h 3847171"/>
              <a:gd name="connsiteX28" fmla="*/ 55756 w 8196146"/>
              <a:gd name="connsiteY28" fmla="*/ 3490332 h 3847171"/>
              <a:gd name="connsiteX29" fmla="*/ 0 w 8196146"/>
              <a:gd name="connsiteY29" fmla="*/ 3378820 h 3847171"/>
              <a:gd name="connsiteX0" fmla="*/ 0 w 8196146"/>
              <a:gd name="connsiteY0" fmla="*/ 3378820 h 3847171"/>
              <a:gd name="connsiteX1" fmla="*/ 189570 w 8196146"/>
              <a:gd name="connsiteY1" fmla="*/ 1460810 h 3847171"/>
              <a:gd name="connsiteX2" fmla="*/ 2196790 w 8196146"/>
              <a:gd name="connsiteY2" fmla="*/ 1449659 h 3847171"/>
              <a:gd name="connsiteX3" fmla="*/ 2542478 w 8196146"/>
              <a:gd name="connsiteY3" fmla="*/ 1483113 h 3847171"/>
              <a:gd name="connsiteX4" fmla="*/ 3122341 w 8196146"/>
              <a:gd name="connsiteY4" fmla="*/ 1761893 h 3847171"/>
              <a:gd name="connsiteX5" fmla="*/ 4046963 w 8196146"/>
              <a:gd name="connsiteY5" fmla="*/ 2380903 h 3847171"/>
              <a:gd name="connsiteX6" fmla="*/ 4782247 w 8196146"/>
              <a:gd name="connsiteY6" fmla="*/ 1540263 h 3847171"/>
              <a:gd name="connsiteX7" fmla="*/ 1984916 w 8196146"/>
              <a:gd name="connsiteY7" fmla="*/ 1003610 h 3847171"/>
              <a:gd name="connsiteX8" fmla="*/ 1371600 w 8196146"/>
              <a:gd name="connsiteY8" fmla="*/ 144966 h 3847171"/>
              <a:gd name="connsiteX9" fmla="*/ 2062975 w 8196146"/>
              <a:gd name="connsiteY9" fmla="*/ 0 h 3847171"/>
              <a:gd name="connsiteX10" fmla="*/ 4259766 w 8196146"/>
              <a:gd name="connsiteY10" fmla="*/ 89210 h 3847171"/>
              <a:gd name="connsiteX11" fmla="*/ 4750419 w 8196146"/>
              <a:gd name="connsiteY11" fmla="*/ 55756 h 3847171"/>
              <a:gd name="connsiteX12" fmla="*/ 5073805 w 8196146"/>
              <a:gd name="connsiteY12" fmla="*/ 401444 h 3847171"/>
              <a:gd name="connsiteX13" fmla="*/ 5876692 w 8196146"/>
              <a:gd name="connsiteY13" fmla="*/ 289932 h 3847171"/>
              <a:gd name="connsiteX14" fmla="*/ 7036419 w 8196146"/>
              <a:gd name="connsiteY14" fmla="*/ 156118 h 3847171"/>
              <a:gd name="connsiteX15" fmla="*/ 7828156 w 8196146"/>
              <a:gd name="connsiteY15" fmla="*/ 479503 h 3847171"/>
              <a:gd name="connsiteX16" fmla="*/ 8196146 w 8196146"/>
              <a:gd name="connsiteY16" fmla="*/ 2564781 h 3847171"/>
              <a:gd name="connsiteX17" fmla="*/ 7081024 w 8196146"/>
              <a:gd name="connsiteY17" fmla="*/ 3635298 h 3847171"/>
              <a:gd name="connsiteX18" fmla="*/ 7025268 w 8196146"/>
              <a:gd name="connsiteY18" fmla="*/ 3523786 h 3847171"/>
              <a:gd name="connsiteX19" fmla="*/ 7002966 w 8196146"/>
              <a:gd name="connsiteY19" fmla="*/ 3490332 h 3847171"/>
              <a:gd name="connsiteX20" fmla="*/ 6947209 w 8196146"/>
              <a:gd name="connsiteY20" fmla="*/ 3468030 h 3847171"/>
              <a:gd name="connsiteX21" fmla="*/ 6579219 w 8196146"/>
              <a:gd name="connsiteY21" fmla="*/ 2263698 h 3847171"/>
              <a:gd name="connsiteX22" fmla="*/ 5073805 w 8196146"/>
              <a:gd name="connsiteY22" fmla="*/ 2430966 h 3847171"/>
              <a:gd name="connsiteX23" fmla="*/ 4739268 w 8196146"/>
              <a:gd name="connsiteY23" fmla="*/ 3323064 h 3847171"/>
              <a:gd name="connsiteX24" fmla="*/ 4627756 w 8196146"/>
              <a:gd name="connsiteY24" fmla="*/ 3401122 h 3847171"/>
              <a:gd name="connsiteX25" fmla="*/ 4605453 w 8196146"/>
              <a:gd name="connsiteY25" fmla="*/ 3434576 h 3847171"/>
              <a:gd name="connsiteX26" fmla="*/ 4572000 w 8196146"/>
              <a:gd name="connsiteY26" fmla="*/ 3456879 h 3847171"/>
              <a:gd name="connsiteX27" fmla="*/ 2174488 w 8196146"/>
              <a:gd name="connsiteY27" fmla="*/ 3847171 h 3847171"/>
              <a:gd name="connsiteX28" fmla="*/ 55756 w 8196146"/>
              <a:gd name="connsiteY28" fmla="*/ 3490332 h 3847171"/>
              <a:gd name="connsiteX29" fmla="*/ 0 w 8196146"/>
              <a:gd name="connsiteY29" fmla="*/ 3378820 h 3847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96146" h="3847171">
                <a:moveTo>
                  <a:pt x="0" y="3378820"/>
                </a:moveTo>
                <a:lnTo>
                  <a:pt x="189570" y="1460810"/>
                </a:lnTo>
                <a:lnTo>
                  <a:pt x="2196790" y="1449659"/>
                </a:lnTo>
                <a:lnTo>
                  <a:pt x="2542478" y="1483113"/>
                </a:lnTo>
                <a:lnTo>
                  <a:pt x="3122341" y="1761893"/>
                </a:lnTo>
                <a:lnTo>
                  <a:pt x="4046963" y="2380903"/>
                </a:lnTo>
                <a:lnTo>
                  <a:pt x="4782247" y="1540263"/>
                </a:lnTo>
                <a:lnTo>
                  <a:pt x="1984916" y="1003610"/>
                </a:lnTo>
                <a:lnTo>
                  <a:pt x="1371600" y="144966"/>
                </a:lnTo>
                <a:lnTo>
                  <a:pt x="2062975" y="0"/>
                </a:lnTo>
                <a:lnTo>
                  <a:pt x="4259766" y="89210"/>
                </a:lnTo>
                <a:lnTo>
                  <a:pt x="4750419" y="55756"/>
                </a:lnTo>
                <a:lnTo>
                  <a:pt x="5073805" y="401444"/>
                </a:lnTo>
                <a:cubicBezTo>
                  <a:pt x="5218563" y="473823"/>
                  <a:pt x="5723622" y="289932"/>
                  <a:pt x="5876692" y="289932"/>
                </a:cubicBezTo>
                <a:lnTo>
                  <a:pt x="7036419" y="156118"/>
                </a:lnTo>
                <a:lnTo>
                  <a:pt x="7828156" y="479503"/>
                </a:lnTo>
                <a:lnTo>
                  <a:pt x="8196146" y="2564781"/>
                </a:lnTo>
                <a:lnTo>
                  <a:pt x="7081024" y="3635298"/>
                </a:lnTo>
                <a:cubicBezTo>
                  <a:pt x="7062439" y="3598127"/>
                  <a:pt x="7044971" y="3560377"/>
                  <a:pt x="7025268" y="3523786"/>
                </a:cubicBezTo>
                <a:cubicBezTo>
                  <a:pt x="7018914" y="3511986"/>
                  <a:pt x="7013872" y="3498122"/>
                  <a:pt x="7002966" y="3490332"/>
                </a:cubicBezTo>
                <a:cubicBezTo>
                  <a:pt x="6986677" y="3478697"/>
                  <a:pt x="6947209" y="3468030"/>
                  <a:pt x="6947209" y="3468030"/>
                </a:cubicBezTo>
                <a:lnTo>
                  <a:pt x="6579219" y="2263698"/>
                </a:lnTo>
                <a:lnTo>
                  <a:pt x="5073805" y="2430966"/>
                </a:lnTo>
                <a:lnTo>
                  <a:pt x="4739268" y="3323064"/>
                </a:lnTo>
                <a:cubicBezTo>
                  <a:pt x="4702097" y="3349083"/>
                  <a:pt x="4662612" y="3372075"/>
                  <a:pt x="4627756" y="3401122"/>
                </a:cubicBezTo>
                <a:cubicBezTo>
                  <a:pt x="4617460" y="3409702"/>
                  <a:pt x="4614930" y="3425099"/>
                  <a:pt x="4605453" y="3434576"/>
                </a:cubicBezTo>
                <a:cubicBezTo>
                  <a:pt x="4595976" y="3444053"/>
                  <a:pt x="4572000" y="3456879"/>
                  <a:pt x="4572000" y="3456879"/>
                </a:cubicBezTo>
                <a:lnTo>
                  <a:pt x="2174488" y="3847171"/>
                </a:lnTo>
                <a:lnTo>
                  <a:pt x="55756" y="3490332"/>
                </a:lnTo>
                <a:lnTo>
                  <a:pt x="0" y="3378820"/>
                </a:lnTo>
                <a:close/>
              </a:path>
            </a:pathLst>
          </a:custGeom>
          <a:solidFill>
            <a:srgbClr val="1E5155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6" descr="http://vignette2.wikia.nocookie.net/peanuts/images/6/62/Snoopy.gif/revision/latest?cb=201103310752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1" y="1529210"/>
            <a:ext cx="632278" cy="79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5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427994" y="2164384"/>
            <a:ext cx="2809964" cy="1698649"/>
            <a:chOff x="-1" y="1619478"/>
            <a:chExt cx="2809964" cy="1698649"/>
          </a:xfrm>
        </p:grpSpPr>
        <p:pic>
          <p:nvPicPr>
            <p:cNvPr id="36" name="Picture 2" descr="http://images.wookmark.com/236218_324_charliebrown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619478"/>
              <a:ext cx="2194107" cy="164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665477" y="2948795"/>
              <a:ext cx="2144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Charlie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sz="4200" kern="1200" dirty="0">
                <a:latin typeface="+mj-lt"/>
                <a:ea typeface="+mj-ea"/>
                <a:cs typeface="+mj-cs"/>
              </a:rPr>
              <a:t>How does Tor work?</a:t>
            </a:r>
            <a:r>
              <a:rPr lang="en-US" sz="2400" dirty="0"/>
              <a:t/>
            </a:r>
            <a:br>
              <a:rPr lang="en-US" sz="2400" dirty="0"/>
            </a:b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0050834" y="2552296"/>
            <a:ext cx="1371238" cy="1597132"/>
            <a:chOff x="10696946" y="1853248"/>
            <a:chExt cx="1371238" cy="1597132"/>
          </a:xfrm>
        </p:grpSpPr>
        <p:pic>
          <p:nvPicPr>
            <p:cNvPr id="3076" name="Picture 4" descr="Lucy van Pel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6946" y="1853248"/>
              <a:ext cx="1371238" cy="127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1046575" y="3081048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Lucy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1682122"/>
            <a:ext cx="1325335" cy="13315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2892070"/>
            <a:ext cx="1325335" cy="133158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4184857"/>
            <a:ext cx="1325335" cy="133158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1646693"/>
            <a:ext cx="1325335" cy="133158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2856641"/>
            <a:ext cx="1325335" cy="13315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4149428"/>
            <a:ext cx="1325335" cy="133158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1627692"/>
            <a:ext cx="1325335" cy="133158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2837640"/>
            <a:ext cx="1325335" cy="133158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4130427"/>
            <a:ext cx="1325335" cy="133158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3074" idx="3"/>
          </p:cNvCxnSpPr>
          <p:nvPr/>
        </p:nvCxnSpPr>
        <p:spPr>
          <a:xfrm flipV="1">
            <a:off x="2622101" y="2389027"/>
            <a:ext cx="1158694" cy="598475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563937" y="2471059"/>
            <a:ext cx="2185206" cy="846013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993783" y="3638232"/>
            <a:ext cx="874364" cy="850133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172200" y="3137777"/>
            <a:ext cx="3845976" cy="1523645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 2"/>
          <p:cNvSpPr/>
          <p:nvPr/>
        </p:nvSpPr>
        <p:spPr>
          <a:xfrm>
            <a:off x="204441" y="1350971"/>
            <a:ext cx="11731083" cy="4962293"/>
          </a:xfrm>
          <a:custGeom>
            <a:avLst/>
            <a:gdLst>
              <a:gd name="connsiteX0" fmla="*/ 3378820 w 11731083"/>
              <a:gd name="connsiteY0" fmla="*/ 635620 h 4962293"/>
              <a:gd name="connsiteX1" fmla="*/ 3735659 w 11731083"/>
              <a:gd name="connsiteY1" fmla="*/ 1471961 h 4962293"/>
              <a:gd name="connsiteX2" fmla="*/ 4538547 w 11731083"/>
              <a:gd name="connsiteY2" fmla="*/ 1471961 h 4962293"/>
              <a:gd name="connsiteX3" fmla="*/ 5709425 w 11731083"/>
              <a:gd name="connsiteY3" fmla="*/ 1694986 h 4962293"/>
              <a:gd name="connsiteX4" fmla="*/ 6266986 w 11731083"/>
              <a:gd name="connsiteY4" fmla="*/ 2107581 h 4962293"/>
              <a:gd name="connsiteX5" fmla="*/ 5664820 w 11731083"/>
              <a:gd name="connsiteY5" fmla="*/ 2943922 h 4962293"/>
              <a:gd name="connsiteX6" fmla="*/ 4906537 w 11731083"/>
              <a:gd name="connsiteY6" fmla="*/ 3088888 h 4962293"/>
              <a:gd name="connsiteX7" fmla="*/ 4962293 w 11731083"/>
              <a:gd name="connsiteY7" fmla="*/ 4148254 h 4962293"/>
              <a:gd name="connsiteX8" fmla="*/ 5988205 w 11731083"/>
              <a:gd name="connsiteY8" fmla="*/ 3980986 h 4962293"/>
              <a:gd name="connsiteX9" fmla="*/ 6055112 w 11731083"/>
              <a:gd name="connsiteY9" fmla="*/ 3479181 h 4962293"/>
              <a:gd name="connsiteX10" fmla="*/ 5943600 w 11731083"/>
              <a:gd name="connsiteY10" fmla="*/ 3144644 h 4962293"/>
              <a:gd name="connsiteX11" fmla="*/ 6824547 w 11731083"/>
              <a:gd name="connsiteY11" fmla="*/ 2642839 h 4962293"/>
              <a:gd name="connsiteX12" fmla="*/ 7883912 w 11731083"/>
              <a:gd name="connsiteY12" fmla="*/ 2062976 h 4962293"/>
              <a:gd name="connsiteX13" fmla="*/ 6969512 w 11731083"/>
              <a:gd name="connsiteY13" fmla="*/ 1471961 h 4962293"/>
              <a:gd name="connsiteX14" fmla="*/ 6077415 w 11731083"/>
              <a:gd name="connsiteY14" fmla="*/ 1583473 h 4962293"/>
              <a:gd name="connsiteX15" fmla="*/ 4683512 w 11731083"/>
              <a:gd name="connsiteY15" fmla="*/ 947854 h 4962293"/>
              <a:gd name="connsiteX16" fmla="*/ 4159405 w 11731083"/>
              <a:gd name="connsiteY16" fmla="*/ 412595 h 4962293"/>
              <a:gd name="connsiteX17" fmla="*/ 3546088 w 11731083"/>
              <a:gd name="connsiteY17" fmla="*/ 579864 h 4962293"/>
              <a:gd name="connsiteX18" fmla="*/ 4482790 w 11731083"/>
              <a:gd name="connsiteY18" fmla="*/ 0 h 4962293"/>
              <a:gd name="connsiteX19" fmla="*/ 4683512 w 11731083"/>
              <a:gd name="connsiteY19" fmla="*/ 22303 h 4962293"/>
              <a:gd name="connsiteX20" fmla="*/ 8753707 w 11731083"/>
              <a:gd name="connsiteY20" fmla="*/ 245327 h 4962293"/>
              <a:gd name="connsiteX21" fmla="*/ 11485756 w 11731083"/>
              <a:gd name="connsiteY21" fmla="*/ 747132 h 4962293"/>
              <a:gd name="connsiteX22" fmla="*/ 11731083 w 11731083"/>
              <a:gd name="connsiteY22" fmla="*/ 3055434 h 4962293"/>
              <a:gd name="connsiteX23" fmla="*/ 10259122 w 11731083"/>
              <a:gd name="connsiteY23" fmla="*/ 4148254 h 4962293"/>
              <a:gd name="connsiteX24" fmla="*/ 7192537 w 11731083"/>
              <a:gd name="connsiteY24" fmla="*/ 4315522 h 4962293"/>
              <a:gd name="connsiteX25" fmla="*/ 7058722 w 11731083"/>
              <a:gd name="connsiteY25" fmla="*/ 4371278 h 4962293"/>
              <a:gd name="connsiteX26" fmla="*/ 4939990 w 11731083"/>
              <a:gd name="connsiteY26" fmla="*/ 4616605 h 4962293"/>
              <a:gd name="connsiteX27" fmla="*/ 4828478 w 11731083"/>
              <a:gd name="connsiteY27" fmla="*/ 4650059 h 4962293"/>
              <a:gd name="connsiteX28" fmla="*/ 3490332 w 11731083"/>
              <a:gd name="connsiteY28" fmla="*/ 3925229 h 4962293"/>
              <a:gd name="connsiteX29" fmla="*/ 691376 w 11731083"/>
              <a:gd name="connsiteY29" fmla="*/ 4962293 h 4962293"/>
              <a:gd name="connsiteX30" fmla="*/ 0 w 11731083"/>
              <a:gd name="connsiteY30" fmla="*/ 3445727 h 4962293"/>
              <a:gd name="connsiteX31" fmla="*/ 22303 w 11731083"/>
              <a:gd name="connsiteY31" fmla="*/ 44605 h 4962293"/>
              <a:gd name="connsiteX32" fmla="*/ 3378820 w 11731083"/>
              <a:gd name="connsiteY32" fmla="*/ 635620 h 4962293"/>
              <a:gd name="connsiteX0" fmla="*/ 3378820 w 11731083"/>
              <a:gd name="connsiteY0" fmla="*/ 635620 h 4962293"/>
              <a:gd name="connsiteX1" fmla="*/ 3735659 w 11731083"/>
              <a:gd name="connsiteY1" fmla="*/ 1471961 h 4962293"/>
              <a:gd name="connsiteX2" fmla="*/ 4538547 w 11731083"/>
              <a:gd name="connsiteY2" fmla="*/ 1471961 h 4962293"/>
              <a:gd name="connsiteX3" fmla="*/ 5709425 w 11731083"/>
              <a:gd name="connsiteY3" fmla="*/ 1694986 h 4962293"/>
              <a:gd name="connsiteX4" fmla="*/ 6266986 w 11731083"/>
              <a:gd name="connsiteY4" fmla="*/ 2107581 h 4962293"/>
              <a:gd name="connsiteX5" fmla="*/ 5664820 w 11731083"/>
              <a:gd name="connsiteY5" fmla="*/ 2943922 h 4962293"/>
              <a:gd name="connsiteX6" fmla="*/ 4906537 w 11731083"/>
              <a:gd name="connsiteY6" fmla="*/ 3088888 h 4962293"/>
              <a:gd name="connsiteX7" fmla="*/ 4962293 w 11731083"/>
              <a:gd name="connsiteY7" fmla="*/ 4148254 h 4962293"/>
              <a:gd name="connsiteX8" fmla="*/ 5988205 w 11731083"/>
              <a:gd name="connsiteY8" fmla="*/ 3980986 h 4962293"/>
              <a:gd name="connsiteX9" fmla="*/ 6055112 w 11731083"/>
              <a:gd name="connsiteY9" fmla="*/ 3479181 h 4962293"/>
              <a:gd name="connsiteX10" fmla="*/ 5943600 w 11731083"/>
              <a:gd name="connsiteY10" fmla="*/ 3144644 h 4962293"/>
              <a:gd name="connsiteX11" fmla="*/ 6824547 w 11731083"/>
              <a:gd name="connsiteY11" fmla="*/ 2642839 h 4962293"/>
              <a:gd name="connsiteX12" fmla="*/ 7883912 w 11731083"/>
              <a:gd name="connsiteY12" fmla="*/ 2062976 h 4962293"/>
              <a:gd name="connsiteX13" fmla="*/ 6969512 w 11731083"/>
              <a:gd name="connsiteY13" fmla="*/ 1471961 h 4962293"/>
              <a:gd name="connsiteX14" fmla="*/ 6077415 w 11731083"/>
              <a:gd name="connsiteY14" fmla="*/ 1583473 h 4962293"/>
              <a:gd name="connsiteX15" fmla="*/ 4683512 w 11731083"/>
              <a:gd name="connsiteY15" fmla="*/ 947854 h 4962293"/>
              <a:gd name="connsiteX16" fmla="*/ 4159405 w 11731083"/>
              <a:gd name="connsiteY16" fmla="*/ 412595 h 4962293"/>
              <a:gd name="connsiteX17" fmla="*/ 3546088 w 11731083"/>
              <a:gd name="connsiteY17" fmla="*/ 579864 h 4962293"/>
              <a:gd name="connsiteX18" fmla="*/ 4482790 w 11731083"/>
              <a:gd name="connsiteY18" fmla="*/ 0 h 4962293"/>
              <a:gd name="connsiteX19" fmla="*/ 4683512 w 11731083"/>
              <a:gd name="connsiteY19" fmla="*/ 22303 h 4962293"/>
              <a:gd name="connsiteX20" fmla="*/ 8753707 w 11731083"/>
              <a:gd name="connsiteY20" fmla="*/ 245327 h 4962293"/>
              <a:gd name="connsiteX21" fmla="*/ 11485756 w 11731083"/>
              <a:gd name="connsiteY21" fmla="*/ 747132 h 4962293"/>
              <a:gd name="connsiteX22" fmla="*/ 11731083 w 11731083"/>
              <a:gd name="connsiteY22" fmla="*/ 3055434 h 4962293"/>
              <a:gd name="connsiteX23" fmla="*/ 10259122 w 11731083"/>
              <a:gd name="connsiteY23" fmla="*/ 4148254 h 4962293"/>
              <a:gd name="connsiteX24" fmla="*/ 7192537 w 11731083"/>
              <a:gd name="connsiteY24" fmla="*/ 4315522 h 4962293"/>
              <a:gd name="connsiteX25" fmla="*/ 7058722 w 11731083"/>
              <a:gd name="connsiteY25" fmla="*/ 4371278 h 4962293"/>
              <a:gd name="connsiteX26" fmla="*/ 4939990 w 11731083"/>
              <a:gd name="connsiteY26" fmla="*/ 4616605 h 4962293"/>
              <a:gd name="connsiteX27" fmla="*/ 4828478 w 11731083"/>
              <a:gd name="connsiteY27" fmla="*/ 4650059 h 4962293"/>
              <a:gd name="connsiteX28" fmla="*/ 2932771 w 11731083"/>
              <a:gd name="connsiteY28" fmla="*/ 4962292 h 4962293"/>
              <a:gd name="connsiteX29" fmla="*/ 691376 w 11731083"/>
              <a:gd name="connsiteY29" fmla="*/ 4962293 h 4962293"/>
              <a:gd name="connsiteX30" fmla="*/ 0 w 11731083"/>
              <a:gd name="connsiteY30" fmla="*/ 3445727 h 4962293"/>
              <a:gd name="connsiteX31" fmla="*/ 22303 w 11731083"/>
              <a:gd name="connsiteY31" fmla="*/ 44605 h 4962293"/>
              <a:gd name="connsiteX32" fmla="*/ 3378820 w 11731083"/>
              <a:gd name="connsiteY32" fmla="*/ 635620 h 496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1731083" h="4962293">
                <a:moveTo>
                  <a:pt x="3378820" y="635620"/>
                </a:moveTo>
                <a:lnTo>
                  <a:pt x="3735659" y="1471961"/>
                </a:lnTo>
                <a:lnTo>
                  <a:pt x="4538547" y="1471961"/>
                </a:lnTo>
                <a:lnTo>
                  <a:pt x="5709425" y="1694986"/>
                </a:lnTo>
                <a:lnTo>
                  <a:pt x="6266986" y="2107581"/>
                </a:lnTo>
                <a:lnTo>
                  <a:pt x="5664820" y="2943922"/>
                </a:lnTo>
                <a:lnTo>
                  <a:pt x="4906537" y="3088888"/>
                </a:lnTo>
                <a:lnTo>
                  <a:pt x="4962293" y="4148254"/>
                </a:lnTo>
                <a:lnTo>
                  <a:pt x="5988205" y="3980986"/>
                </a:lnTo>
                <a:lnTo>
                  <a:pt x="6055112" y="3479181"/>
                </a:lnTo>
                <a:lnTo>
                  <a:pt x="5943600" y="3144644"/>
                </a:lnTo>
                <a:lnTo>
                  <a:pt x="6824547" y="2642839"/>
                </a:lnTo>
                <a:lnTo>
                  <a:pt x="7883912" y="2062976"/>
                </a:lnTo>
                <a:lnTo>
                  <a:pt x="6969512" y="1471961"/>
                </a:lnTo>
                <a:lnTo>
                  <a:pt x="6077415" y="1583473"/>
                </a:lnTo>
                <a:lnTo>
                  <a:pt x="4683512" y="947854"/>
                </a:lnTo>
                <a:lnTo>
                  <a:pt x="4159405" y="412595"/>
                </a:lnTo>
                <a:lnTo>
                  <a:pt x="3546088" y="579864"/>
                </a:lnTo>
                <a:lnTo>
                  <a:pt x="4482790" y="0"/>
                </a:lnTo>
                <a:lnTo>
                  <a:pt x="4683512" y="22303"/>
                </a:lnTo>
                <a:lnTo>
                  <a:pt x="8753707" y="245327"/>
                </a:lnTo>
                <a:lnTo>
                  <a:pt x="11485756" y="747132"/>
                </a:lnTo>
                <a:lnTo>
                  <a:pt x="11731083" y="3055434"/>
                </a:lnTo>
                <a:lnTo>
                  <a:pt x="10259122" y="4148254"/>
                </a:lnTo>
                <a:lnTo>
                  <a:pt x="7192537" y="4315522"/>
                </a:lnTo>
                <a:cubicBezTo>
                  <a:pt x="7074376" y="4374603"/>
                  <a:pt x="7122583" y="4371278"/>
                  <a:pt x="7058722" y="4371278"/>
                </a:cubicBezTo>
                <a:lnTo>
                  <a:pt x="4939990" y="4616605"/>
                </a:lnTo>
                <a:cubicBezTo>
                  <a:pt x="4843820" y="4652669"/>
                  <a:pt x="4882539" y="4650059"/>
                  <a:pt x="4828478" y="4650059"/>
                </a:cubicBezTo>
                <a:lnTo>
                  <a:pt x="2932771" y="4962292"/>
                </a:lnTo>
                <a:lnTo>
                  <a:pt x="691376" y="4962293"/>
                </a:lnTo>
                <a:lnTo>
                  <a:pt x="0" y="3445727"/>
                </a:lnTo>
                <a:lnTo>
                  <a:pt x="22303" y="44605"/>
                </a:lnTo>
                <a:lnTo>
                  <a:pt x="3378820" y="635620"/>
                </a:lnTo>
                <a:close/>
              </a:path>
            </a:pathLst>
          </a:custGeom>
          <a:solidFill>
            <a:srgbClr val="1E5155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6" descr="http://vignette2.wikia.nocookie.net/peanuts/images/6/62/Snoopy.gif/revision/latest?cb=201103310752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773" y="2572488"/>
            <a:ext cx="632278" cy="79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05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427994" y="2164384"/>
            <a:ext cx="2809964" cy="1698649"/>
            <a:chOff x="-1" y="1619478"/>
            <a:chExt cx="2809964" cy="1698649"/>
          </a:xfrm>
        </p:grpSpPr>
        <p:pic>
          <p:nvPicPr>
            <p:cNvPr id="37" name="Picture 2" descr="http://images.wookmark.com/236218_324_charliebrown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619478"/>
              <a:ext cx="2194107" cy="164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/>
            <p:cNvSpPr txBox="1"/>
            <p:nvPr/>
          </p:nvSpPr>
          <p:spPr>
            <a:xfrm>
              <a:off x="665477" y="2948795"/>
              <a:ext cx="2144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Charlie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sz="4200" kern="1200" dirty="0">
                <a:latin typeface="+mj-lt"/>
                <a:ea typeface="+mj-ea"/>
                <a:cs typeface="+mj-cs"/>
              </a:rPr>
              <a:t>How does Tor work?</a:t>
            </a:r>
            <a:r>
              <a:rPr lang="en-US" sz="2400" dirty="0"/>
              <a:t/>
            </a:r>
            <a:br>
              <a:rPr lang="en-US" sz="2400" dirty="0"/>
            </a:b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0050834" y="2552296"/>
            <a:ext cx="1371238" cy="1597132"/>
            <a:chOff x="10696946" y="1853248"/>
            <a:chExt cx="1371238" cy="1597132"/>
          </a:xfrm>
        </p:grpSpPr>
        <p:pic>
          <p:nvPicPr>
            <p:cNvPr id="3076" name="Picture 4" descr="Lucy van Pel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6946" y="1853248"/>
              <a:ext cx="1371238" cy="127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1046575" y="3081048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Lucy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1682122"/>
            <a:ext cx="1325335" cy="13315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2892070"/>
            <a:ext cx="1325335" cy="133158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4184857"/>
            <a:ext cx="1325335" cy="133158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1646693"/>
            <a:ext cx="1325335" cy="133158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2856641"/>
            <a:ext cx="1325335" cy="13315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4149428"/>
            <a:ext cx="1325335" cy="133158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1627692"/>
            <a:ext cx="1325335" cy="133158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2837640"/>
            <a:ext cx="1325335" cy="133158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4130427"/>
            <a:ext cx="1325335" cy="133158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3074" idx="3"/>
          </p:cNvCxnSpPr>
          <p:nvPr/>
        </p:nvCxnSpPr>
        <p:spPr>
          <a:xfrm flipV="1">
            <a:off x="2622101" y="2389027"/>
            <a:ext cx="1158694" cy="598475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563937" y="2471059"/>
            <a:ext cx="2185206" cy="846013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993783" y="3638232"/>
            <a:ext cx="874364" cy="850133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172200" y="3137777"/>
            <a:ext cx="3845976" cy="1523645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/>
          <p:cNvSpPr/>
          <p:nvPr/>
        </p:nvSpPr>
        <p:spPr>
          <a:xfrm>
            <a:off x="44806" y="1411697"/>
            <a:ext cx="8006576" cy="5107259"/>
          </a:xfrm>
          <a:custGeom>
            <a:avLst/>
            <a:gdLst>
              <a:gd name="connsiteX0" fmla="*/ 6835698 w 8006576"/>
              <a:gd name="connsiteY0" fmla="*/ 1594624 h 5107259"/>
              <a:gd name="connsiteX1" fmla="*/ 6835698 w 8006576"/>
              <a:gd name="connsiteY1" fmla="*/ 1594624 h 5107259"/>
              <a:gd name="connsiteX2" fmla="*/ 6612673 w 8006576"/>
              <a:gd name="connsiteY2" fmla="*/ 2096429 h 5107259"/>
              <a:gd name="connsiteX3" fmla="*/ 5921298 w 8006576"/>
              <a:gd name="connsiteY3" fmla="*/ 2676293 h 5107259"/>
              <a:gd name="connsiteX4" fmla="*/ 5163015 w 8006576"/>
              <a:gd name="connsiteY4" fmla="*/ 3077737 h 5107259"/>
              <a:gd name="connsiteX5" fmla="*/ 4995747 w 8006576"/>
              <a:gd name="connsiteY5" fmla="*/ 3624146 h 5107259"/>
              <a:gd name="connsiteX6" fmla="*/ 5107259 w 8006576"/>
              <a:gd name="connsiteY6" fmla="*/ 3679903 h 5107259"/>
              <a:gd name="connsiteX7" fmla="*/ 6021659 w 8006576"/>
              <a:gd name="connsiteY7" fmla="*/ 4237464 h 5107259"/>
              <a:gd name="connsiteX8" fmla="*/ 6467708 w 8006576"/>
              <a:gd name="connsiteY8" fmla="*/ 3769112 h 5107259"/>
              <a:gd name="connsiteX9" fmla="*/ 6467708 w 8006576"/>
              <a:gd name="connsiteY9" fmla="*/ 3267307 h 5107259"/>
              <a:gd name="connsiteX10" fmla="*/ 7471317 w 8006576"/>
              <a:gd name="connsiteY10" fmla="*/ 2798956 h 5107259"/>
              <a:gd name="connsiteX11" fmla="*/ 8006576 w 8006576"/>
              <a:gd name="connsiteY11" fmla="*/ 3155795 h 5107259"/>
              <a:gd name="connsiteX12" fmla="*/ 7504771 w 8006576"/>
              <a:gd name="connsiteY12" fmla="*/ 4293220 h 5107259"/>
              <a:gd name="connsiteX13" fmla="*/ 5464098 w 8006576"/>
              <a:gd name="connsiteY13" fmla="*/ 4939990 h 5107259"/>
              <a:gd name="connsiteX14" fmla="*/ 3189249 w 8006576"/>
              <a:gd name="connsiteY14" fmla="*/ 4939990 h 5107259"/>
              <a:gd name="connsiteX15" fmla="*/ 11151 w 8006576"/>
              <a:gd name="connsiteY15" fmla="*/ 5107259 h 5107259"/>
              <a:gd name="connsiteX16" fmla="*/ 0 w 8006576"/>
              <a:gd name="connsiteY16" fmla="*/ 0 h 5107259"/>
              <a:gd name="connsiteX17" fmla="*/ 6523464 w 8006576"/>
              <a:gd name="connsiteY17" fmla="*/ 178420 h 5107259"/>
              <a:gd name="connsiteX18" fmla="*/ 7950820 w 8006576"/>
              <a:gd name="connsiteY18" fmla="*/ 144966 h 5107259"/>
              <a:gd name="connsiteX19" fmla="*/ 7950820 w 8006576"/>
              <a:gd name="connsiteY19" fmla="*/ 1003610 h 5107259"/>
              <a:gd name="connsiteX20" fmla="*/ 7950820 w 8006576"/>
              <a:gd name="connsiteY20" fmla="*/ 1115122 h 5107259"/>
              <a:gd name="connsiteX21" fmla="*/ 7147932 w 8006576"/>
              <a:gd name="connsiteY21" fmla="*/ 1483112 h 5107259"/>
              <a:gd name="connsiteX22" fmla="*/ 6835698 w 8006576"/>
              <a:gd name="connsiteY22" fmla="*/ 1594624 h 510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006576" h="5107259">
                <a:moveTo>
                  <a:pt x="6835698" y="1594624"/>
                </a:moveTo>
                <a:lnTo>
                  <a:pt x="6835698" y="1594624"/>
                </a:lnTo>
                <a:lnTo>
                  <a:pt x="6612673" y="2096429"/>
                </a:lnTo>
                <a:lnTo>
                  <a:pt x="5921298" y="2676293"/>
                </a:lnTo>
                <a:lnTo>
                  <a:pt x="5163015" y="3077737"/>
                </a:lnTo>
                <a:lnTo>
                  <a:pt x="4995747" y="3624146"/>
                </a:lnTo>
                <a:cubicBezTo>
                  <a:pt x="5082879" y="3686385"/>
                  <a:pt x="5041829" y="3679903"/>
                  <a:pt x="5107259" y="3679903"/>
                </a:cubicBezTo>
                <a:lnTo>
                  <a:pt x="6021659" y="4237464"/>
                </a:lnTo>
                <a:lnTo>
                  <a:pt x="6467708" y="3769112"/>
                </a:lnTo>
                <a:lnTo>
                  <a:pt x="6467708" y="3267307"/>
                </a:lnTo>
                <a:lnTo>
                  <a:pt x="7471317" y="2798956"/>
                </a:lnTo>
                <a:lnTo>
                  <a:pt x="8006576" y="3155795"/>
                </a:lnTo>
                <a:lnTo>
                  <a:pt x="7504771" y="4293220"/>
                </a:lnTo>
                <a:lnTo>
                  <a:pt x="5464098" y="4939990"/>
                </a:lnTo>
                <a:lnTo>
                  <a:pt x="3189249" y="4939990"/>
                </a:lnTo>
                <a:lnTo>
                  <a:pt x="11151" y="5107259"/>
                </a:lnTo>
                <a:lnTo>
                  <a:pt x="0" y="0"/>
                </a:lnTo>
                <a:lnTo>
                  <a:pt x="6523464" y="178420"/>
                </a:lnTo>
                <a:lnTo>
                  <a:pt x="7950820" y="144966"/>
                </a:lnTo>
                <a:lnTo>
                  <a:pt x="7950820" y="1003610"/>
                </a:lnTo>
                <a:lnTo>
                  <a:pt x="7950820" y="1115122"/>
                </a:lnTo>
                <a:lnTo>
                  <a:pt x="7147932" y="1483112"/>
                </a:lnTo>
                <a:lnTo>
                  <a:pt x="6835698" y="1594624"/>
                </a:lnTo>
                <a:close/>
              </a:path>
            </a:pathLst>
          </a:custGeom>
          <a:solidFill>
            <a:srgbClr val="1E5155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6" descr="http://vignette2.wikia.nocookie.net/peanuts/images/6/62/Snoopy.gif/revision/latest?cb=201103310752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735" y="3877757"/>
            <a:ext cx="632278" cy="79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42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427994" y="2164384"/>
            <a:ext cx="2809964" cy="1698649"/>
            <a:chOff x="-1" y="1619478"/>
            <a:chExt cx="2809964" cy="1698649"/>
          </a:xfrm>
        </p:grpSpPr>
        <p:pic>
          <p:nvPicPr>
            <p:cNvPr id="35" name="Picture 2" descr="http://images.wookmark.com/236218_324_charliebrown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619478"/>
              <a:ext cx="2194107" cy="164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665477" y="2948795"/>
              <a:ext cx="2144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Charlie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sz="4200" kern="1200" dirty="0">
                <a:latin typeface="+mj-lt"/>
                <a:ea typeface="+mj-ea"/>
                <a:cs typeface="+mj-cs"/>
              </a:rPr>
              <a:t>How does Tor work?</a:t>
            </a:r>
            <a:r>
              <a:rPr lang="en-US" sz="2400" dirty="0"/>
              <a:t/>
            </a:r>
            <a:br>
              <a:rPr lang="en-US" sz="2400" dirty="0"/>
            </a:b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0050834" y="2552296"/>
            <a:ext cx="1371238" cy="1597132"/>
            <a:chOff x="10696946" y="1853248"/>
            <a:chExt cx="1371238" cy="1597132"/>
          </a:xfrm>
        </p:grpSpPr>
        <p:pic>
          <p:nvPicPr>
            <p:cNvPr id="3076" name="Picture 4" descr="Lucy van Pel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6946" y="1853248"/>
              <a:ext cx="1371238" cy="127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1046575" y="3081048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Lucy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1682122"/>
            <a:ext cx="1325335" cy="13315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2892070"/>
            <a:ext cx="1325335" cy="133158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4184857"/>
            <a:ext cx="1325335" cy="133158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1646693"/>
            <a:ext cx="1325335" cy="133158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2856641"/>
            <a:ext cx="1325335" cy="13315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4149428"/>
            <a:ext cx="1325335" cy="133158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1627692"/>
            <a:ext cx="1325335" cy="133158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2837640"/>
            <a:ext cx="1325335" cy="133158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4130427"/>
            <a:ext cx="1325335" cy="133158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3074" idx="3"/>
          </p:cNvCxnSpPr>
          <p:nvPr/>
        </p:nvCxnSpPr>
        <p:spPr>
          <a:xfrm flipV="1">
            <a:off x="2622101" y="2389027"/>
            <a:ext cx="1158694" cy="598475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563937" y="2471059"/>
            <a:ext cx="2185206" cy="846013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993783" y="3638232"/>
            <a:ext cx="874364" cy="850133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172200" y="3137777"/>
            <a:ext cx="3845976" cy="1523645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/>
          <p:cNvSpPr/>
          <p:nvPr/>
        </p:nvSpPr>
        <p:spPr>
          <a:xfrm>
            <a:off x="-55729" y="1411132"/>
            <a:ext cx="8118088" cy="5107259"/>
          </a:xfrm>
          <a:custGeom>
            <a:avLst/>
            <a:gdLst>
              <a:gd name="connsiteX0" fmla="*/ 6835698 w 8006576"/>
              <a:gd name="connsiteY0" fmla="*/ 1594624 h 5107259"/>
              <a:gd name="connsiteX1" fmla="*/ 6835698 w 8006576"/>
              <a:gd name="connsiteY1" fmla="*/ 1594624 h 5107259"/>
              <a:gd name="connsiteX2" fmla="*/ 6612673 w 8006576"/>
              <a:gd name="connsiteY2" fmla="*/ 2096429 h 5107259"/>
              <a:gd name="connsiteX3" fmla="*/ 5921298 w 8006576"/>
              <a:gd name="connsiteY3" fmla="*/ 2676293 h 5107259"/>
              <a:gd name="connsiteX4" fmla="*/ 5163015 w 8006576"/>
              <a:gd name="connsiteY4" fmla="*/ 3077737 h 5107259"/>
              <a:gd name="connsiteX5" fmla="*/ 4995747 w 8006576"/>
              <a:gd name="connsiteY5" fmla="*/ 3624146 h 5107259"/>
              <a:gd name="connsiteX6" fmla="*/ 5107259 w 8006576"/>
              <a:gd name="connsiteY6" fmla="*/ 3679903 h 5107259"/>
              <a:gd name="connsiteX7" fmla="*/ 6021659 w 8006576"/>
              <a:gd name="connsiteY7" fmla="*/ 4237464 h 5107259"/>
              <a:gd name="connsiteX8" fmla="*/ 6467708 w 8006576"/>
              <a:gd name="connsiteY8" fmla="*/ 3769112 h 5107259"/>
              <a:gd name="connsiteX9" fmla="*/ 6467708 w 8006576"/>
              <a:gd name="connsiteY9" fmla="*/ 3267307 h 5107259"/>
              <a:gd name="connsiteX10" fmla="*/ 7471317 w 8006576"/>
              <a:gd name="connsiteY10" fmla="*/ 2798956 h 5107259"/>
              <a:gd name="connsiteX11" fmla="*/ 8006576 w 8006576"/>
              <a:gd name="connsiteY11" fmla="*/ 3155795 h 5107259"/>
              <a:gd name="connsiteX12" fmla="*/ 7504771 w 8006576"/>
              <a:gd name="connsiteY12" fmla="*/ 4293220 h 5107259"/>
              <a:gd name="connsiteX13" fmla="*/ 5464098 w 8006576"/>
              <a:gd name="connsiteY13" fmla="*/ 4939990 h 5107259"/>
              <a:gd name="connsiteX14" fmla="*/ 3189249 w 8006576"/>
              <a:gd name="connsiteY14" fmla="*/ 4939990 h 5107259"/>
              <a:gd name="connsiteX15" fmla="*/ 11151 w 8006576"/>
              <a:gd name="connsiteY15" fmla="*/ 5107259 h 5107259"/>
              <a:gd name="connsiteX16" fmla="*/ 0 w 8006576"/>
              <a:gd name="connsiteY16" fmla="*/ 0 h 5107259"/>
              <a:gd name="connsiteX17" fmla="*/ 6523464 w 8006576"/>
              <a:gd name="connsiteY17" fmla="*/ 178420 h 5107259"/>
              <a:gd name="connsiteX18" fmla="*/ 7950820 w 8006576"/>
              <a:gd name="connsiteY18" fmla="*/ 144966 h 5107259"/>
              <a:gd name="connsiteX19" fmla="*/ 7950820 w 8006576"/>
              <a:gd name="connsiteY19" fmla="*/ 1003610 h 5107259"/>
              <a:gd name="connsiteX20" fmla="*/ 7950820 w 8006576"/>
              <a:gd name="connsiteY20" fmla="*/ 1115122 h 5107259"/>
              <a:gd name="connsiteX21" fmla="*/ 7147932 w 8006576"/>
              <a:gd name="connsiteY21" fmla="*/ 1483112 h 5107259"/>
              <a:gd name="connsiteX22" fmla="*/ 6835698 w 8006576"/>
              <a:gd name="connsiteY22" fmla="*/ 1594624 h 5107259"/>
              <a:gd name="connsiteX0" fmla="*/ 7794703 w 8006576"/>
              <a:gd name="connsiteY0" fmla="*/ 2453268 h 5107259"/>
              <a:gd name="connsiteX1" fmla="*/ 6835698 w 8006576"/>
              <a:gd name="connsiteY1" fmla="*/ 1594624 h 5107259"/>
              <a:gd name="connsiteX2" fmla="*/ 6612673 w 8006576"/>
              <a:gd name="connsiteY2" fmla="*/ 2096429 h 5107259"/>
              <a:gd name="connsiteX3" fmla="*/ 5921298 w 8006576"/>
              <a:gd name="connsiteY3" fmla="*/ 2676293 h 5107259"/>
              <a:gd name="connsiteX4" fmla="*/ 5163015 w 8006576"/>
              <a:gd name="connsiteY4" fmla="*/ 3077737 h 5107259"/>
              <a:gd name="connsiteX5" fmla="*/ 4995747 w 8006576"/>
              <a:gd name="connsiteY5" fmla="*/ 3624146 h 5107259"/>
              <a:gd name="connsiteX6" fmla="*/ 5107259 w 8006576"/>
              <a:gd name="connsiteY6" fmla="*/ 3679903 h 5107259"/>
              <a:gd name="connsiteX7" fmla="*/ 6021659 w 8006576"/>
              <a:gd name="connsiteY7" fmla="*/ 4237464 h 5107259"/>
              <a:gd name="connsiteX8" fmla="*/ 6467708 w 8006576"/>
              <a:gd name="connsiteY8" fmla="*/ 3769112 h 5107259"/>
              <a:gd name="connsiteX9" fmla="*/ 6467708 w 8006576"/>
              <a:gd name="connsiteY9" fmla="*/ 3267307 h 5107259"/>
              <a:gd name="connsiteX10" fmla="*/ 7471317 w 8006576"/>
              <a:gd name="connsiteY10" fmla="*/ 2798956 h 5107259"/>
              <a:gd name="connsiteX11" fmla="*/ 8006576 w 8006576"/>
              <a:gd name="connsiteY11" fmla="*/ 3155795 h 5107259"/>
              <a:gd name="connsiteX12" fmla="*/ 7504771 w 8006576"/>
              <a:gd name="connsiteY12" fmla="*/ 4293220 h 5107259"/>
              <a:gd name="connsiteX13" fmla="*/ 5464098 w 8006576"/>
              <a:gd name="connsiteY13" fmla="*/ 4939990 h 5107259"/>
              <a:gd name="connsiteX14" fmla="*/ 3189249 w 8006576"/>
              <a:gd name="connsiteY14" fmla="*/ 4939990 h 5107259"/>
              <a:gd name="connsiteX15" fmla="*/ 11151 w 8006576"/>
              <a:gd name="connsiteY15" fmla="*/ 5107259 h 5107259"/>
              <a:gd name="connsiteX16" fmla="*/ 0 w 8006576"/>
              <a:gd name="connsiteY16" fmla="*/ 0 h 5107259"/>
              <a:gd name="connsiteX17" fmla="*/ 6523464 w 8006576"/>
              <a:gd name="connsiteY17" fmla="*/ 178420 h 5107259"/>
              <a:gd name="connsiteX18" fmla="*/ 7950820 w 8006576"/>
              <a:gd name="connsiteY18" fmla="*/ 144966 h 5107259"/>
              <a:gd name="connsiteX19" fmla="*/ 7950820 w 8006576"/>
              <a:gd name="connsiteY19" fmla="*/ 1003610 h 5107259"/>
              <a:gd name="connsiteX20" fmla="*/ 7950820 w 8006576"/>
              <a:gd name="connsiteY20" fmla="*/ 1115122 h 5107259"/>
              <a:gd name="connsiteX21" fmla="*/ 7147932 w 8006576"/>
              <a:gd name="connsiteY21" fmla="*/ 1483112 h 5107259"/>
              <a:gd name="connsiteX22" fmla="*/ 7794703 w 8006576"/>
              <a:gd name="connsiteY22" fmla="*/ 2453268 h 5107259"/>
              <a:gd name="connsiteX0" fmla="*/ 7794703 w 8118088"/>
              <a:gd name="connsiteY0" fmla="*/ 2453268 h 5107259"/>
              <a:gd name="connsiteX1" fmla="*/ 6835698 w 8118088"/>
              <a:gd name="connsiteY1" fmla="*/ 1594624 h 5107259"/>
              <a:gd name="connsiteX2" fmla="*/ 6612673 w 8118088"/>
              <a:gd name="connsiteY2" fmla="*/ 2096429 h 5107259"/>
              <a:gd name="connsiteX3" fmla="*/ 5921298 w 8118088"/>
              <a:gd name="connsiteY3" fmla="*/ 2676293 h 5107259"/>
              <a:gd name="connsiteX4" fmla="*/ 5163015 w 8118088"/>
              <a:gd name="connsiteY4" fmla="*/ 3077737 h 5107259"/>
              <a:gd name="connsiteX5" fmla="*/ 4995747 w 8118088"/>
              <a:gd name="connsiteY5" fmla="*/ 3624146 h 5107259"/>
              <a:gd name="connsiteX6" fmla="*/ 5107259 w 8118088"/>
              <a:gd name="connsiteY6" fmla="*/ 3679903 h 5107259"/>
              <a:gd name="connsiteX7" fmla="*/ 6021659 w 8118088"/>
              <a:gd name="connsiteY7" fmla="*/ 4237464 h 5107259"/>
              <a:gd name="connsiteX8" fmla="*/ 6467708 w 8118088"/>
              <a:gd name="connsiteY8" fmla="*/ 3769112 h 5107259"/>
              <a:gd name="connsiteX9" fmla="*/ 6467708 w 8118088"/>
              <a:gd name="connsiteY9" fmla="*/ 3267307 h 5107259"/>
              <a:gd name="connsiteX10" fmla="*/ 7471317 w 8118088"/>
              <a:gd name="connsiteY10" fmla="*/ 2798956 h 5107259"/>
              <a:gd name="connsiteX11" fmla="*/ 8006576 w 8118088"/>
              <a:gd name="connsiteY11" fmla="*/ 3155795 h 5107259"/>
              <a:gd name="connsiteX12" fmla="*/ 7504771 w 8118088"/>
              <a:gd name="connsiteY12" fmla="*/ 4293220 h 5107259"/>
              <a:gd name="connsiteX13" fmla="*/ 5464098 w 8118088"/>
              <a:gd name="connsiteY13" fmla="*/ 4939990 h 5107259"/>
              <a:gd name="connsiteX14" fmla="*/ 3189249 w 8118088"/>
              <a:gd name="connsiteY14" fmla="*/ 4939990 h 5107259"/>
              <a:gd name="connsiteX15" fmla="*/ 11151 w 8118088"/>
              <a:gd name="connsiteY15" fmla="*/ 5107259 h 5107259"/>
              <a:gd name="connsiteX16" fmla="*/ 0 w 8118088"/>
              <a:gd name="connsiteY16" fmla="*/ 0 h 5107259"/>
              <a:gd name="connsiteX17" fmla="*/ 6523464 w 8118088"/>
              <a:gd name="connsiteY17" fmla="*/ 178420 h 5107259"/>
              <a:gd name="connsiteX18" fmla="*/ 7950820 w 8118088"/>
              <a:gd name="connsiteY18" fmla="*/ 144966 h 5107259"/>
              <a:gd name="connsiteX19" fmla="*/ 7950820 w 8118088"/>
              <a:gd name="connsiteY19" fmla="*/ 1003610 h 5107259"/>
              <a:gd name="connsiteX20" fmla="*/ 7950820 w 8118088"/>
              <a:gd name="connsiteY20" fmla="*/ 1115122 h 5107259"/>
              <a:gd name="connsiteX21" fmla="*/ 8118088 w 8118088"/>
              <a:gd name="connsiteY21" fmla="*/ 1728439 h 5107259"/>
              <a:gd name="connsiteX22" fmla="*/ 7794703 w 8118088"/>
              <a:gd name="connsiteY22" fmla="*/ 2453268 h 5107259"/>
              <a:gd name="connsiteX0" fmla="*/ 7794703 w 8118088"/>
              <a:gd name="connsiteY0" fmla="*/ 2453268 h 5107259"/>
              <a:gd name="connsiteX1" fmla="*/ 6869151 w 8118088"/>
              <a:gd name="connsiteY1" fmla="*/ 2798956 h 5107259"/>
              <a:gd name="connsiteX2" fmla="*/ 6612673 w 8118088"/>
              <a:gd name="connsiteY2" fmla="*/ 2096429 h 5107259"/>
              <a:gd name="connsiteX3" fmla="*/ 5921298 w 8118088"/>
              <a:gd name="connsiteY3" fmla="*/ 2676293 h 5107259"/>
              <a:gd name="connsiteX4" fmla="*/ 5163015 w 8118088"/>
              <a:gd name="connsiteY4" fmla="*/ 3077737 h 5107259"/>
              <a:gd name="connsiteX5" fmla="*/ 4995747 w 8118088"/>
              <a:gd name="connsiteY5" fmla="*/ 3624146 h 5107259"/>
              <a:gd name="connsiteX6" fmla="*/ 5107259 w 8118088"/>
              <a:gd name="connsiteY6" fmla="*/ 3679903 h 5107259"/>
              <a:gd name="connsiteX7" fmla="*/ 6021659 w 8118088"/>
              <a:gd name="connsiteY7" fmla="*/ 4237464 h 5107259"/>
              <a:gd name="connsiteX8" fmla="*/ 6467708 w 8118088"/>
              <a:gd name="connsiteY8" fmla="*/ 3769112 h 5107259"/>
              <a:gd name="connsiteX9" fmla="*/ 6467708 w 8118088"/>
              <a:gd name="connsiteY9" fmla="*/ 3267307 h 5107259"/>
              <a:gd name="connsiteX10" fmla="*/ 7471317 w 8118088"/>
              <a:gd name="connsiteY10" fmla="*/ 2798956 h 5107259"/>
              <a:gd name="connsiteX11" fmla="*/ 8006576 w 8118088"/>
              <a:gd name="connsiteY11" fmla="*/ 3155795 h 5107259"/>
              <a:gd name="connsiteX12" fmla="*/ 7504771 w 8118088"/>
              <a:gd name="connsiteY12" fmla="*/ 4293220 h 5107259"/>
              <a:gd name="connsiteX13" fmla="*/ 5464098 w 8118088"/>
              <a:gd name="connsiteY13" fmla="*/ 4939990 h 5107259"/>
              <a:gd name="connsiteX14" fmla="*/ 3189249 w 8118088"/>
              <a:gd name="connsiteY14" fmla="*/ 4939990 h 5107259"/>
              <a:gd name="connsiteX15" fmla="*/ 11151 w 8118088"/>
              <a:gd name="connsiteY15" fmla="*/ 5107259 h 5107259"/>
              <a:gd name="connsiteX16" fmla="*/ 0 w 8118088"/>
              <a:gd name="connsiteY16" fmla="*/ 0 h 5107259"/>
              <a:gd name="connsiteX17" fmla="*/ 6523464 w 8118088"/>
              <a:gd name="connsiteY17" fmla="*/ 178420 h 5107259"/>
              <a:gd name="connsiteX18" fmla="*/ 7950820 w 8118088"/>
              <a:gd name="connsiteY18" fmla="*/ 144966 h 5107259"/>
              <a:gd name="connsiteX19" fmla="*/ 7950820 w 8118088"/>
              <a:gd name="connsiteY19" fmla="*/ 1003610 h 5107259"/>
              <a:gd name="connsiteX20" fmla="*/ 7950820 w 8118088"/>
              <a:gd name="connsiteY20" fmla="*/ 1115122 h 5107259"/>
              <a:gd name="connsiteX21" fmla="*/ 8118088 w 8118088"/>
              <a:gd name="connsiteY21" fmla="*/ 1728439 h 5107259"/>
              <a:gd name="connsiteX22" fmla="*/ 7794703 w 8118088"/>
              <a:gd name="connsiteY22" fmla="*/ 2453268 h 5107259"/>
              <a:gd name="connsiteX0" fmla="*/ 7794703 w 8118088"/>
              <a:gd name="connsiteY0" fmla="*/ 2453268 h 5107259"/>
              <a:gd name="connsiteX1" fmla="*/ 6869151 w 8118088"/>
              <a:gd name="connsiteY1" fmla="*/ 2798956 h 5107259"/>
              <a:gd name="connsiteX2" fmla="*/ 6222380 w 8118088"/>
              <a:gd name="connsiteY2" fmla="*/ 3189249 h 5107259"/>
              <a:gd name="connsiteX3" fmla="*/ 5921298 w 8118088"/>
              <a:gd name="connsiteY3" fmla="*/ 2676293 h 5107259"/>
              <a:gd name="connsiteX4" fmla="*/ 5163015 w 8118088"/>
              <a:gd name="connsiteY4" fmla="*/ 3077737 h 5107259"/>
              <a:gd name="connsiteX5" fmla="*/ 4995747 w 8118088"/>
              <a:gd name="connsiteY5" fmla="*/ 3624146 h 5107259"/>
              <a:gd name="connsiteX6" fmla="*/ 5107259 w 8118088"/>
              <a:gd name="connsiteY6" fmla="*/ 3679903 h 5107259"/>
              <a:gd name="connsiteX7" fmla="*/ 6021659 w 8118088"/>
              <a:gd name="connsiteY7" fmla="*/ 4237464 h 5107259"/>
              <a:gd name="connsiteX8" fmla="*/ 6467708 w 8118088"/>
              <a:gd name="connsiteY8" fmla="*/ 3769112 h 5107259"/>
              <a:gd name="connsiteX9" fmla="*/ 6467708 w 8118088"/>
              <a:gd name="connsiteY9" fmla="*/ 3267307 h 5107259"/>
              <a:gd name="connsiteX10" fmla="*/ 7471317 w 8118088"/>
              <a:gd name="connsiteY10" fmla="*/ 2798956 h 5107259"/>
              <a:gd name="connsiteX11" fmla="*/ 8006576 w 8118088"/>
              <a:gd name="connsiteY11" fmla="*/ 3155795 h 5107259"/>
              <a:gd name="connsiteX12" fmla="*/ 7504771 w 8118088"/>
              <a:gd name="connsiteY12" fmla="*/ 4293220 h 5107259"/>
              <a:gd name="connsiteX13" fmla="*/ 5464098 w 8118088"/>
              <a:gd name="connsiteY13" fmla="*/ 4939990 h 5107259"/>
              <a:gd name="connsiteX14" fmla="*/ 3189249 w 8118088"/>
              <a:gd name="connsiteY14" fmla="*/ 4939990 h 5107259"/>
              <a:gd name="connsiteX15" fmla="*/ 11151 w 8118088"/>
              <a:gd name="connsiteY15" fmla="*/ 5107259 h 5107259"/>
              <a:gd name="connsiteX16" fmla="*/ 0 w 8118088"/>
              <a:gd name="connsiteY16" fmla="*/ 0 h 5107259"/>
              <a:gd name="connsiteX17" fmla="*/ 6523464 w 8118088"/>
              <a:gd name="connsiteY17" fmla="*/ 178420 h 5107259"/>
              <a:gd name="connsiteX18" fmla="*/ 7950820 w 8118088"/>
              <a:gd name="connsiteY18" fmla="*/ 144966 h 5107259"/>
              <a:gd name="connsiteX19" fmla="*/ 7950820 w 8118088"/>
              <a:gd name="connsiteY19" fmla="*/ 1003610 h 5107259"/>
              <a:gd name="connsiteX20" fmla="*/ 7950820 w 8118088"/>
              <a:gd name="connsiteY20" fmla="*/ 1115122 h 5107259"/>
              <a:gd name="connsiteX21" fmla="*/ 8118088 w 8118088"/>
              <a:gd name="connsiteY21" fmla="*/ 1728439 h 5107259"/>
              <a:gd name="connsiteX22" fmla="*/ 7794703 w 8118088"/>
              <a:gd name="connsiteY22" fmla="*/ 2453268 h 5107259"/>
              <a:gd name="connsiteX0" fmla="*/ 7794703 w 8118088"/>
              <a:gd name="connsiteY0" fmla="*/ 2453268 h 5107259"/>
              <a:gd name="connsiteX1" fmla="*/ 6869151 w 8118088"/>
              <a:gd name="connsiteY1" fmla="*/ 2798956 h 5107259"/>
              <a:gd name="connsiteX2" fmla="*/ 6222380 w 8118088"/>
              <a:gd name="connsiteY2" fmla="*/ 3189249 h 5107259"/>
              <a:gd name="connsiteX3" fmla="*/ 5609064 w 8118088"/>
              <a:gd name="connsiteY3" fmla="*/ 2865864 h 5107259"/>
              <a:gd name="connsiteX4" fmla="*/ 5163015 w 8118088"/>
              <a:gd name="connsiteY4" fmla="*/ 3077737 h 5107259"/>
              <a:gd name="connsiteX5" fmla="*/ 4995747 w 8118088"/>
              <a:gd name="connsiteY5" fmla="*/ 3624146 h 5107259"/>
              <a:gd name="connsiteX6" fmla="*/ 5107259 w 8118088"/>
              <a:gd name="connsiteY6" fmla="*/ 3679903 h 5107259"/>
              <a:gd name="connsiteX7" fmla="*/ 6021659 w 8118088"/>
              <a:gd name="connsiteY7" fmla="*/ 4237464 h 5107259"/>
              <a:gd name="connsiteX8" fmla="*/ 6467708 w 8118088"/>
              <a:gd name="connsiteY8" fmla="*/ 3769112 h 5107259"/>
              <a:gd name="connsiteX9" fmla="*/ 6467708 w 8118088"/>
              <a:gd name="connsiteY9" fmla="*/ 3267307 h 5107259"/>
              <a:gd name="connsiteX10" fmla="*/ 7471317 w 8118088"/>
              <a:gd name="connsiteY10" fmla="*/ 2798956 h 5107259"/>
              <a:gd name="connsiteX11" fmla="*/ 8006576 w 8118088"/>
              <a:gd name="connsiteY11" fmla="*/ 3155795 h 5107259"/>
              <a:gd name="connsiteX12" fmla="*/ 7504771 w 8118088"/>
              <a:gd name="connsiteY12" fmla="*/ 4293220 h 5107259"/>
              <a:gd name="connsiteX13" fmla="*/ 5464098 w 8118088"/>
              <a:gd name="connsiteY13" fmla="*/ 4939990 h 5107259"/>
              <a:gd name="connsiteX14" fmla="*/ 3189249 w 8118088"/>
              <a:gd name="connsiteY14" fmla="*/ 4939990 h 5107259"/>
              <a:gd name="connsiteX15" fmla="*/ 11151 w 8118088"/>
              <a:gd name="connsiteY15" fmla="*/ 5107259 h 5107259"/>
              <a:gd name="connsiteX16" fmla="*/ 0 w 8118088"/>
              <a:gd name="connsiteY16" fmla="*/ 0 h 5107259"/>
              <a:gd name="connsiteX17" fmla="*/ 6523464 w 8118088"/>
              <a:gd name="connsiteY17" fmla="*/ 178420 h 5107259"/>
              <a:gd name="connsiteX18" fmla="*/ 7950820 w 8118088"/>
              <a:gd name="connsiteY18" fmla="*/ 144966 h 5107259"/>
              <a:gd name="connsiteX19" fmla="*/ 7950820 w 8118088"/>
              <a:gd name="connsiteY19" fmla="*/ 1003610 h 5107259"/>
              <a:gd name="connsiteX20" fmla="*/ 7950820 w 8118088"/>
              <a:gd name="connsiteY20" fmla="*/ 1115122 h 5107259"/>
              <a:gd name="connsiteX21" fmla="*/ 8118088 w 8118088"/>
              <a:gd name="connsiteY21" fmla="*/ 1728439 h 5107259"/>
              <a:gd name="connsiteX22" fmla="*/ 7794703 w 8118088"/>
              <a:gd name="connsiteY22" fmla="*/ 2453268 h 5107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118088" h="5107259">
                <a:moveTo>
                  <a:pt x="7794703" y="2453268"/>
                </a:moveTo>
                <a:cubicBezTo>
                  <a:pt x="7475035" y="2167053"/>
                  <a:pt x="7131205" y="2676293"/>
                  <a:pt x="6869151" y="2798956"/>
                </a:cubicBezTo>
                <a:cubicBezTo>
                  <a:pt x="6607097" y="2921619"/>
                  <a:pt x="6296722" y="3021981"/>
                  <a:pt x="6222380" y="3189249"/>
                </a:cubicBezTo>
                <a:lnTo>
                  <a:pt x="5609064" y="2865864"/>
                </a:lnTo>
                <a:lnTo>
                  <a:pt x="5163015" y="3077737"/>
                </a:lnTo>
                <a:lnTo>
                  <a:pt x="4995747" y="3624146"/>
                </a:lnTo>
                <a:cubicBezTo>
                  <a:pt x="5082879" y="3686385"/>
                  <a:pt x="5041829" y="3679903"/>
                  <a:pt x="5107259" y="3679903"/>
                </a:cubicBezTo>
                <a:lnTo>
                  <a:pt x="6021659" y="4237464"/>
                </a:lnTo>
                <a:lnTo>
                  <a:pt x="6467708" y="3769112"/>
                </a:lnTo>
                <a:lnTo>
                  <a:pt x="6467708" y="3267307"/>
                </a:lnTo>
                <a:lnTo>
                  <a:pt x="7471317" y="2798956"/>
                </a:lnTo>
                <a:lnTo>
                  <a:pt x="8006576" y="3155795"/>
                </a:lnTo>
                <a:lnTo>
                  <a:pt x="7504771" y="4293220"/>
                </a:lnTo>
                <a:lnTo>
                  <a:pt x="5464098" y="4939990"/>
                </a:lnTo>
                <a:lnTo>
                  <a:pt x="3189249" y="4939990"/>
                </a:lnTo>
                <a:lnTo>
                  <a:pt x="11151" y="5107259"/>
                </a:lnTo>
                <a:lnTo>
                  <a:pt x="0" y="0"/>
                </a:lnTo>
                <a:lnTo>
                  <a:pt x="6523464" y="178420"/>
                </a:lnTo>
                <a:lnTo>
                  <a:pt x="7950820" y="144966"/>
                </a:lnTo>
                <a:lnTo>
                  <a:pt x="7950820" y="1003610"/>
                </a:lnTo>
                <a:lnTo>
                  <a:pt x="7950820" y="1115122"/>
                </a:lnTo>
                <a:lnTo>
                  <a:pt x="8118088" y="1728439"/>
                </a:lnTo>
                <a:lnTo>
                  <a:pt x="7794703" y="2453268"/>
                </a:lnTo>
                <a:close/>
              </a:path>
            </a:pathLst>
          </a:custGeom>
          <a:solidFill>
            <a:srgbClr val="1E5155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6" descr="http://vignette2.wikia.nocookie.net/peanuts/images/6/62/Snoopy.gif/revision/latest?cb=201103310752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641" y="2481373"/>
            <a:ext cx="632278" cy="79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27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sz="4200" kern="1200" dirty="0" smtClean="0">
                <a:latin typeface="+mj-lt"/>
                <a:ea typeface="+mj-ea"/>
                <a:cs typeface="+mj-cs"/>
              </a:rPr>
              <a:t>Circuit establishment </a:t>
            </a:r>
            <a:r>
              <a:rPr lang="en-US" sz="2400" dirty="0"/>
              <a:t/>
            </a:r>
            <a:br>
              <a:rPr lang="en-US" sz="24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t"/>
            <a:r>
              <a:rPr lang="en-US" dirty="0" smtClean="0">
                <a:latin typeface="+mn-lt"/>
              </a:rPr>
              <a:t>Client get a list of relays from a directory server</a:t>
            </a:r>
            <a:endParaRPr lang="en-US" dirty="0">
              <a:latin typeface="+mn-lt"/>
            </a:endParaRPr>
          </a:p>
          <a:p>
            <a:r>
              <a:rPr lang="en-US" dirty="0" smtClean="0">
                <a:latin typeface="+mn-lt"/>
              </a:rPr>
              <a:t>For each connection, the client select 3 or more relays at random*</a:t>
            </a:r>
          </a:p>
          <a:p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An encrypted connection to the first relay is established.</a:t>
            </a:r>
          </a:p>
          <a:p>
            <a:r>
              <a:rPr lang="en-US" dirty="0" smtClean="0">
                <a:latin typeface="+mn-lt"/>
              </a:rPr>
              <a:t>Subsequent connection are established by piping them through the previous relays</a:t>
            </a:r>
          </a:p>
          <a:p>
            <a:r>
              <a:rPr lang="en-US" dirty="0" smtClean="0">
                <a:latin typeface="+mn-lt"/>
              </a:rPr>
              <a:t>The final relay performs a TCP handshake with the destination server</a:t>
            </a:r>
            <a:endParaRPr lang="en-US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0517" y="6512312"/>
            <a:ext cx="6467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 The first one should not be at random (entry guard)</a:t>
            </a:r>
            <a:endParaRPr lang="en-US" sz="14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7010400" y="5060811"/>
            <a:ext cx="4538672" cy="1605389"/>
            <a:chOff x="427994" y="1627692"/>
            <a:chExt cx="10994078" cy="3888752"/>
          </a:xfrm>
        </p:grpSpPr>
        <p:pic>
          <p:nvPicPr>
            <p:cNvPr id="6" name="Picture 2" descr="http://images.wookmark.com/236218_324_charliebrown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994" y="2164384"/>
              <a:ext cx="2194108" cy="1646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Lucy van Pel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0833" y="2552296"/>
              <a:ext cx="1371239" cy="1279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0592" y="1682122"/>
              <a:ext cx="1325335" cy="133158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0592" y="2892070"/>
              <a:ext cx="1325335" cy="133158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0592" y="4184857"/>
              <a:ext cx="1325335" cy="133158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964" y="1646693"/>
              <a:ext cx="1325335" cy="133158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964" y="2856641"/>
              <a:ext cx="1325335" cy="133158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9964" y="4149428"/>
              <a:ext cx="1325335" cy="133158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9336" y="1627692"/>
              <a:ext cx="1325335" cy="1331587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9336" y="2837640"/>
              <a:ext cx="1325335" cy="133158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9336" y="4130427"/>
              <a:ext cx="1325335" cy="1331587"/>
            </a:xfrm>
            <a:prstGeom prst="rect">
              <a:avLst/>
            </a:prstGeom>
          </p:spPr>
        </p:pic>
        <p:cxnSp>
          <p:nvCxnSpPr>
            <p:cNvPr id="20" name="Straight Arrow Connector 19"/>
            <p:cNvCxnSpPr/>
            <p:nvPr/>
          </p:nvCxnSpPr>
          <p:spPr>
            <a:xfrm flipV="1">
              <a:off x="2099842" y="2389027"/>
              <a:ext cx="1680953" cy="672334"/>
            </a:xfrm>
            <a:prstGeom prst="straightConnector1">
              <a:avLst/>
            </a:prstGeom>
            <a:ln w="47625" cap="rnd" cmpd="dbl">
              <a:solidFill>
                <a:schemeClr val="accent3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563937" y="2471059"/>
              <a:ext cx="2185206" cy="846013"/>
            </a:xfrm>
            <a:prstGeom prst="straightConnector1">
              <a:avLst/>
            </a:prstGeom>
            <a:ln w="47625" cap="rnd" cmpd="dbl">
              <a:solidFill>
                <a:schemeClr val="accent3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5993783" y="3638232"/>
              <a:ext cx="874364" cy="850133"/>
            </a:xfrm>
            <a:prstGeom prst="straightConnector1">
              <a:avLst/>
            </a:prstGeom>
            <a:ln w="47625" cap="rnd" cmpd="dbl">
              <a:solidFill>
                <a:schemeClr val="accent3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V="1">
              <a:off x="6172200" y="3137777"/>
              <a:ext cx="3845976" cy="1523645"/>
            </a:xfrm>
            <a:prstGeom prst="straightConnector1">
              <a:avLst/>
            </a:prstGeom>
            <a:ln w="38100"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42" name="Picture 2" descr="https://camo.githubusercontent.com/b76dc5557c7cb56ba35b63e709647c11fecae40e/68747470733a2f2f662e636c6f75642e6769746875622e636f6d2f6173736574732f3130383335382f313735373236302f33626332386264342d363637652d313165332d383837632d3231393533633635303261662e706e6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980" y="6289138"/>
            <a:ext cx="558539" cy="45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/>
          <p:cNvCxnSpPr/>
          <p:nvPr/>
        </p:nvCxnSpPr>
        <p:spPr>
          <a:xfrm>
            <a:off x="7507249" y="5917657"/>
            <a:ext cx="0" cy="42581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9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sz="4200" kern="1200" dirty="0" smtClean="0">
                <a:latin typeface="+mj-lt"/>
                <a:ea typeface="+mj-ea"/>
                <a:cs typeface="+mj-cs"/>
              </a:rPr>
              <a:t>Circuit establishment </a:t>
            </a:r>
            <a:r>
              <a:rPr lang="en-US" sz="2400" dirty="0"/>
              <a:t/>
            </a:r>
            <a:br>
              <a:rPr lang="en-US" sz="2400" dirty="0"/>
            </a:b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02944" y="1007232"/>
            <a:ext cx="2076869" cy="1403381"/>
            <a:chOff x="-1" y="1619478"/>
            <a:chExt cx="2661718" cy="1798576"/>
          </a:xfrm>
        </p:grpSpPr>
        <p:pic>
          <p:nvPicPr>
            <p:cNvPr id="7" name="Picture 2" descr="http://images.wookmark.com/236218_324_charliebrown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619478"/>
              <a:ext cx="2194107" cy="164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17231" y="2944717"/>
              <a:ext cx="2144486" cy="473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Charlie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690984" y="978388"/>
            <a:ext cx="1070851" cy="1247260"/>
            <a:chOff x="10696946" y="1853248"/>
            <a:chExt cx="1371238" cy="1597132"/>
          </a:xfrm>
        </p:grpSpPr>
        <p:pic>
          <p:nvPicPr>
            <p:cNvPr id="10" name="Picture 4" descr="Lucy van Pelt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6946" y="1853248"/>
              <a:ext cx="1371238" cy="127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1046575" y="3081048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Lucy</a:t>
              </a:r>
              <a:endParaRPr lang="en-US" dirty="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33" y="1092009"/>
            <a:ext cx="1325335" cy="13315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554" y="1138260"/>
            <a:ext cx="1325335" cy="1331587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139031" y="2423596"/>
            <a:ext cx="0" cy="43582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815700" y="2423596"/>
            <a:ext cx="0" cy="4336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6518820" y="2469847"/>
            <a:ext cx="10444" cy="42575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226409" y="2423596"/>
            <a:ext cx="0" cy="4303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58572" y="1977849"/>
            <a:ext cx="856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OR1</a:t>
            </a:r>
            <a:endParaRPr lang="en-US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1139031" y="2396704"/>
            <a:ext cx="2676669" cy="365878"/>
            <a:chOff x="1139031" y="2396704"/>
            <a:chExt cx="2676669" cy="36587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1139031" y="2595314"/>
              <a:ext cx="2676669" cy="167268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 rot="229494">
              <a:off x="1845827" y="2396704"/>
              <a:ext cx="14151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Create, c1, key</a:t>
              </a:r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215419" y="2005976"/>
            <a:ext cx="856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OR2</a:t>
            </a:r>
            <a:endParaRPr lang="en-US" dirty="0"/>
          </a:p>
        </p:txBody>
      </p:sp>
      <p:grpSp>
        <p:nvGrpSpPr>
          <p:cNvPr id="102" name="Group 101"/>
          <p:cNvGrpSpPr/>
          <p:nvPr/>
        </p:nvGrpSpPr>
        <p:grpSpPr>
          <a:xfrm>
            <a:off x="1130214" y="2774485"/>
            <a:ext cx="2676669" cy="357764"/>
            <a:chOff x="1130214" y="2774485"/>
            <a:chExt cx="2676669" cy="357764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1130214" y="2964981"/>
              <a:ext cx="2676669" cy="167268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 rot="21406359">
              <a:off x="1767834" y="2774485"/>
              <a:ext cx="19003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Created, c1, key’</a:t>
              </a:r>
              <a:endParaRPr lang="en-US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1156666" y="3316168"/>
            <a:ext cx="2694221" cy="370342"/>
            <a:chOff x="1156666" y="3316168"/>
            <a:chExt cx="2694221" cy="370342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1156666" y="3519242"/>
              <a:ext cx="2676669" cy="167268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 rot="229494">
              <a:off x="1483300" y="3316168"/>
              <a:ext cx="2367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Extend, c1, {OR2, key’’’}</a:t>
              </a:r>
              <a:endParaRPr lang="en-US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147849" y="4243898"/>
            <a:ext cx="2676669" cy="345678"/>
            <a:chOff x="1147849" y="4243898"/>
            <a:chExt cx="2676669" cy="345678"/>
          </a:xfrm>
        </p:grpSpPr>
        <p:cxnSp>
          <p:nvCxnSpPr>
            <p:cNvPr id="32" name="Straight Arrow Connector 31"/>
            <p:cNvCxnSpPr/>
            <p:nvPr/>
          </p:nvCxnSpPr>
          <p:spPr>
            <a:xfrm flipH="1">
              <a:off x="1147849" y="4422308"/>
              <a:ext cx="2676669" cy="167268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 rot="21406359">
              <a:off x="1356424" y="4243898"/>
              <a:ext cx="23297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Extended, c1, </a:t>
              </a:r>
              <a:r>
                <a:rPr lang="en-US" sz="1400" dirty="0" smtClean="0"/>
                <a:t>{OR2</a:t>
              </a:r>
              <a:r>
                <a:rPr lang="en-US" sz="1400" dirty="0"/>
                <a:t>, </a:t>
              </a:r>
              <a:r>
                <a:rPr lang="en-US" sz="1400" dirty="0" smtClean="0"/>
                <a:t>key’’’’}</a:t>
              </a:r>
              <a:endParaRPr lang="en-US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3850968" y="3582092"/>
            <a:ext cx="2676669" cy="361767"/>
            <a:chOff x="3850968" y="3582092"/>
            <a:chExt cx="2676669" cy="361767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3850968" y="3776591"/>
              <a:ext cx="2676669" cy="167268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 rot="229494">
              <a:off x="4557627" y="3582092"/>
              <a:ext cx="1538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Create, c2, key’’’</a:t>
              </a:r>
              <a:endParaRPr lang="en-US" dirty="0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3842151" y="3955762"/>
            <a:ext cx="2676669" cy="357764"/>
            <a:chOff x="3842151" y="3955762"/>
            <a:chExt cx="2676669" cy="357764"/>
          </a:xfrm>
        </p:grpSpPr>
        <p:cxnSp>
          <p:nvCxnSpPr>
            <p:cNvPr id="36" name="Straight Arrow Connector 35"/>
            <p:cNvCxnSpPr/>
            <p:nvPr/>
          </p:nvCxnSpPr>
          <p:spPr>
            <a:xfrm flipH="1">
              <a:off x="3842151" y="4146258"/>
              <a:ext cx="2676669" cy="167268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21406359">
              <a:off x="4479771" y="3955762"/>
              <a:ext cx="19003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Created, c2, key’’’’</a:t>
              </a:r>
              <a:endParaRPr lang="en-US" dirty="0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1139031" y="4820381"/>
            <a:ext cx="2693797" cy="357670"/>
            <a:chOff x="1139031" y="4820381"/>
            <a:chExt cx="2693797" cy="357670"/>
          </a:xfrm>
        </p:grpSpPr>
        <p:cxnSp>
          <p:nvCxnSpPr>
            <p:cNvPr id="81" name="Straight Arrow Connector 80"/>
            <p:cNvCxnSpPr/>
            <p:nvPr/>
          </p:nvCxnSpPr>
          <p:spPr>
            <a:xfrm>
              <a:off x="1139031" y="5010783"/>
              <a:ext cx="2676669" cy="167268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 rot="229494">
              <a:off x="1845189" y="4820381"/>
              <a:ext cx="19876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Relay, c1, {{</a:t>
              </a:r>
              <a:r>
                <a:rPr lang="en-US" sz="1400" b="1" dirty="0" smtClean="0"/>
                <a:t>Hi Lucy</a:t>
              </a:r>
              <a:r>
                <a:rPr lang="en-US" sz="1400" dirty="0" smtClean="0"/>
                <a:t>}}</a:t>
              </a:r>
              <a:endParaRPr lang="en-US" dirty="0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1130214" y="6300134"/>
            <a:ext cx="2676669" cy="347041"/>
            <a:chOff x="1130214" y="6300134"/>
            <a:chExt cx="2676669" cy="347041"/>
          </a:xfrm>
        </p:grpSpPr>
        <p:cxnSp>
          <p:nvCxnSpPr>
            <p:cNvPr id="82" name="Straight Arrow Connector 81"/>
            <p:cNvCxnSpPr/>
            <p:nvPr/>
          </p:nvCxnSpPr>
          <p:spPr>
            <a:xfrm flipH="1">
              <a:off x="1130214" y="6479907"/>
              <a:ext cx="2676669" cy="167268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 rot="21406359">
              <a:off x="1254576" y="6300134"/>
              <a:ext cx="2546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Relay, </a:t>
              </a:r>
              <a:r>
                <a:rPr lang="en-US" sz="1400" dirty="0" smtClean="0"/>
                <a:t>c1, {{</a:t>
              </a:r>
              <a:r>
                <a:rPr lang="en-US" sz="1400" b="1" dirty="0" smtClean="0"/>
                <a:t>Hi anonymous</a:t>
              </a:r>
              <a:r>
                <a:rPr lang="en-US" sz="1400" dirty="0" smtClean="0"/>
                <a:t>}}</a:t>
              </a:r>
              <a:endParaRPr lang="en-US" sz="1400" dirty="0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3833333" y="5088896"/>
            <a:ext cx="2702186" cy="346504"/>
            <a:chOff x="3833333" y="5088896"/>
            <a:chExt cx="2702186" cy="346504"/>
          </a:xfrm>
        </p:grpSpPr>
        <p:cxnSp>
          <p:nvCxnSpPr>
            <p:cNvPr id="85" name="Straight Arrow Connector 84"/>
            <p:cNvCxnSpPr/>
            <p:nvPr/>
          </p:nvCxnSpPr>
          <p:spPr>
            <a:xfrm>
              <a:off x="3833333" y="5268132"/>
              <a:ext cx="2676669" cy="167268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 rot="229494">
              <a:off x="4539482" y="5088896"/>
              <a:ext cx="19960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Relay, </a:t>
              </a:r>
              <a:r>
                <a:rPr lang="en-US" sz="1400" dirty="0" smtClean="0"/>
                <a:t>c2, {</a:t>
              </a:r>
              <a:r>
                <a:rPr lang="en-US" sz="1400" b="1" dirty="0" smtClean="0"/>
                <a:t>Hi Lucy</a:t>
              </a:r>
              <a:r>
                <a:rPr lang="en-US" sz="1400" dirty="0" smtClean="0"/>
                <a:t>}</a:t>
              </a:r>
              <a:endParaRPr lang="en-US" sz="1400" dirty="0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3824516" y="6017328"/>
            <a:ext cx="2830015" cy="353797"/>
            <a:chOff x="3824516" y="6017328"/>
            <a:chExt cx="2830015" cy="353797"/>
          </a:xfrm>
        </p:grpSpPr>
        <p:cxnSp>
          <p:nvCxnSpPr>
            <p:cNvPr id="86" name="Straight Arrow Connector 85"/>
            <p:cNvCxnSpPr/>
            <p:nvPr/>
          </p:nvCxnSpPr>
          <p:spPr>
            <a:xfrm flipH="1">
              <a:off x="3824516" y="6203857"/>
              <a:ext cx="2676669" cy="167268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 rot="21406359">
              <a:off x="4029413" y="6017328"/>
              <a:ext cx="26251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Relay, c2, {</a:t>
              </a:r>
              <a:r>
                <a:rPr lang="en-US" sz="1400" b="1" dirty="0" smtClean="0"/>
                <a:t>Hi anonymous</a:t>
              </a:r>
              <a:r>
                <a:rPr lang="en-US" sz="1400" dirty="0"/>
                <a:t>}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6540266" y="5339643"/>
            <a:ext cx="2676669" cy="361767"/>
            <a:chOff x="6540266" y="5339643"/>
            <a:chExt cx="2676669" cy="361767"/>
          </a:xfrm>
        </p:grpSpPr>
        <p:cxnSp>
          <p:nvCxnSpPr>
            <p:cNvPr id="89" name="Straight Arrow Connector 88"/>
            <p:cNvCxnSpPr/>
            <p:nvPr/>
          </p:nvCxnSpPr>
          <p:spPr>
            <a:xfrm>
              <a:off x="6540266" y="5534142"/>
              <a:ext cx="2676669" cy="167268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 rot="229494">
              <a:off x="7246925" y="5339643"/>
              <a:ext cx="15384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Hi Lucy</a:t>
              </a:r>
              <a:endParaRPr lang="en-US" b="1" dirty="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6531449" y="5713313"/>
            <a:ext cx="2676669" cy="357764"/>
            <a:chOff x="6531449" y="5713313"/>
            <a:chExt cx="2676669" cy="357764"/>
          </a:xfrm>
        </p:grpSpPr>
        <p:cxnSp>
          <p:nvCxnSpPr>
            <p:cNvPr id="90" name="Straight Arrow Connector 89"/>
            <p:cNvCxnSpPr/>
            <p:nvPr/>
          </p:nvCxnSpPr>
          <p:spPr>
            <a:xfrm flipH="1">
              <a:off x="6531449" y="5903809"/>
              <a:ext cx="2676669" cy="167268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 rot="21406359">
              <a:off x="7169069" y="5713313"/>
              <a:ext cx="19003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Hi anonymous</a:t>
              </a:r>
              <a:endParaRPr lang="en-US" b="1" dirty="0"/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2035923" y="1595139"/>
            <a:ext cx="803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TLS</a:t>
            </a:r>
            <a:endParaRPr lang="en-US" sz="1400" dirty="0"/>
          </a:p>
        </p:txBody>
      </p:sp>
      <p:cxnSp>
        <p:nvCxnSpPr>
          <p:cNvPr id="96" name="Straight Arrow Connector 95"/>
          <p:cNvCxnSpPr>
            <a:stCxn id="93" idx="1"/>
          </p:cNvCxnSpPr>
          <p:nvPr/>
        </p:nvCxnSpPr>
        <p:spPr>
          <a:xfrm flipH="1" flipV="1">
            <a:off x="1477368" y="1749027"/>
            <a:ext cx="558555" cy="1"/>
          </a:xfrm>
          <a:prstGeom prst="straightConnector1">
            <a:avLst/>
          </a:prstGeom>
          <a:ln>
            <a:solidFill>
              <a:schemeClr val="tx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2584756" y="1737244"/>
            <a:ext cx="558555" cy="1"/>
          </a:xfrm>
          <a:prstGeom prst="straightConnector1">
            <a:avLst/>
          </a:prstGeom>
          <a:ln>
            <a:solidFill>
              <a:schemeClr val="tx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4861193" y="1580002"/>
            <a:ext cx="8030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TLS</a:t>
            </a:r>
            <a:endParaRPr lang="en-US" sz="1400" dirty="0"/>
          </a:p>
        </p:txBody>
      </p:sp>
      <p:cxnSp>
        <p:nvCxnSpPr>
          <p:cNvPr id="99" name="Straight Arrow Connector 98"/>
          <p:cNvCxnSpPr>
            <a:stCxn id="98" idx="1"/>
          </p:cNvCxnSpPr>
          <p:nvPr/>
        </p:nvCxnSpPr>
        <p:spPr>
          <a:xfrm flipH="1" flipV="1">
            <a:off x="4302638" y="1733890"/>
            <a:ext cx="558555" cy="1"/>
          </a:xfrm>
          <a:prstGeom prst="straightConnector1">
            <a:avLst/>
          </a:prstGeom>
          <a:ln>
            <a:solidFill>
              <a:schemeClr val="tx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5410026" y="1722107"/>
            <a:ext cx="558555" cy="1"/>
          </a:xfrm>
          <a:prstGeom prst="straightConnector1">
            <a:avLst/>
          </a:prstGeom>
          <a:ln>
            <a:solidFill>
              <a:schemeClr val="tx1"/>
            </a:solidFill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9761835" y="6563541"/>
            <a:ext cx="3618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{message} = encrypted message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867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sz="4200" kern="1200" dirty="0" smtClean="0">
                <a:latin typeface="+mj-lt"/>
                <a:ea typeface="+mj-ea"/>
                <a:cs typeface="+mj-cs"/>
              </a:rPr>
              <a:t>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t"/>
            <a:r>
              <a:rPr lang="en-US" dirty="0" smtClean="0"/>
              <a:t>How well does this protocol hold up again traffic confirmation attacks</a:t>
            </a:r>
          </a:p>
          <a:p>
            <a:pPr lvl="1" fontAlgn="t"/>
            <a:r>
              <a:rPr lang="en-US" dirty="0" smtClean="0"/>
              <a:t>No one relay can know the whole path</a:t>
            </a:r>
          </a:p>
          <a:p>
            <a:pPr lvl="1" fontAlgn="t"/>
            <a:endParaRPr lang="en-US" dirty="0" smtClean="0"/>
          </a:p>
          <a:p>
            <a:pPr lvl="1" fontAlgn="t"/>
            <a:r>
              <a:rPr lang="en-US" dirty="0" smtClean="0"/>
              <a:t>What if all relays collude?</a:t>
            </a:r>
          </a:p>
          <a:p>
            <a:pPr lvl="2" fontAlgn="t"/>
            <a:r>
              <a:rPr lang="en-US" dirty="0" smtClean="0"/>
              <a:t>Anonymity is lost</a:t>
            </a:r>
          </a:p>
          <a:p>
            <a:pPr lvl="2" fontAlgn="t"/>
            <a:r>
              <a:rPr lang="en-US" dirty="0" smtClean="0"/>
              <a:t>Unlikely that all relays will collude (they are chosen randomly*)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What if only two relays collude? [2]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What if all relays are honest? 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73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Entry Exit attack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71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sz="4200" kern="1200" dirty="0" smtClean="0">
                <a:latin typeface="+mj-lt"/>
                <a:ea typeface="+mj-ea"/>
                <a:cs typeface="+mj-cs"/>
              </a:rPr>
              <a:t>Threat model</a:t>
            </a:r>
            <a:r>
              <a:rPr lang="en-US" sz="2400" dirty="0"/>
              <a:t/>
            </a:r>
            <a:br>
              <a:rPr lang="en-US" sz="2400" dirty="0"/>
            </a:b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27994" y="2164384"/>
            <a:ext cx="2809964" cy="1698649"/>
            <a:chOff x="-1" y="1619478"/>
            <a:chExt cx="2809964" cy="1698649"/>
          </a:xfrm>
        </p:grpSpPr>
        <p:pic>
          <p:nvPicPr>
            <p:cNvPr id="3074" name="Picture 2" descr="http://images.wookmark.com/236218_324_charliebrown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619478"/>
              <a:ext cx="2194107" cy="164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65477" y="2948795"/>
              <a:ext cx="2144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Charlie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50834" y="2552296"/>
            <a:ext cx="1371238" cy="1597132"/>
            <a:chOff x="10696946" y="1853248"/>
            <a:chExt cx="1371238" cy="1597132"/>
          </a:xfrm>
        </p:grpSpPr>
        <p:pic>
          <p:nvPicPr>
            <p:cNvPr id="3076" name="Picture 4" descr="Lucy van Pel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6946" y="1853248"/>
              <a:ext cx="1371238" cy="127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1046575" y="3081048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Lucy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1682122"/>
            <a:ext cx="1325335" cy="13315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2892070"/>
            <a:ext cx="1325335" cy="133158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4184857"/>
            <a:ext cx="1325335" cy="133158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1646693"/>
            <a:ext cx="1325335" cy="133158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2856641"/>
            <a:ext cx="1325335" cy="13315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4149428"/>
            <a:ext cx="1325335" cy="133158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1627692"/>
            <a:ext cx="1325335" cy="133158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2837640"/>
            <a:ext cx="1325335" cy="133158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4130427"/>
            <a:ext cx="1325335" cy="133158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3074" idx="3"/>
          </p:cNvCxnSpPr>
          <p:nvPr/>
        </p:nvCxnSpPr>
        <p:spPr>
          <a:xfrm flipV="1">
            <a:off x="2622101" y="2389027"/>
            <a:ext cx="1158694" cy="598475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563937" y="2471059"/>
            <a:ext cx="2185206" cy="846013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993783" y="3638232"/>
            <a:ext cx="874364" cy="850133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172200" y="3137777"/>
            <a:ext cx="3845976" cy="1523645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http://vignette2.wikia.nocookie.net/peanuts/images/6/62/Snoopy.gif/revision/latest?cb=201103310752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795" y="1495502"/>
            <a:ext cx="632278" cy="79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http://vignette2.wikia.nocookie.net/peanuts/images/6/62/Snoopy.gif/revision/latest?cb=201103310752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784" y="4263128"/>
            <a:ext cx="632278" cy="79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6410" y="5516444"/>
            <a:ext cx="975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Assume the entry and exit relays are colluding (reasonable?)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11182" y="6313355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82082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sz="4200" kern="1200" dirty="0" smtClean="0">
                <a:latin typeface="+mj-lt"/>
                <a:ea typeface="+mj-ea"/>
                <a:cs typeface="+mj-cs"/>
              </a:rPr>
              <a:t>Attack</a:t>
            </a:r>
            <a:r>
              <a:rPr lang="en-US" sz="2400" dirty="0"/>
              <a:t/>
            </a:r>
            <a:br>
              <a:rPr lang="en-US" sz="2400" dirty="0"/>
            </a:b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27994" y="2164384"/>
            <a:ext cx="2809964" cy="1698649"/>
            <a:chOff x="-1" y="1619478"/>
            <a:chExt cx="2809964" cy="1698649"/>
          </a:xfrm>
        </p:grpSpPr>
        <p:pic>
          <p:nvPicPr>
            <p:cNvPr id="3074" name="Picture 2" descr="http://images.wookmark.com/236218_324_charliebrown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619478"/>
              <a:ext cx="2194107" cy="164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65477" y="2948795"/>
              <a:ext cx="2144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Charlie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50834" y="2552296"/>
            <a:ext cx="1371238" cy="1597132"/>
            <a:chOff x="10696946" y="1853248"/>
            <a:chExt cx="1371238" cy="1597132"/>
          </a:xfrm>
        </p:grpSpPr>
        <p:pic>
          <p:nvPicPr>
            <p:cNvPr id="3076" name="Picture 4" descr="Lucy van Pel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6946" y="1853248"/>
              <a:ext cx="1371238" cy="127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1046575" y="3081048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Lucy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1682122"/>
            <a:ext cx="1325335" cy="13315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2892070"/>
            <a:ext cx="1325335" cy="133158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4184857"/>
            <a:ext cx="1325335" cy="133158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1646693"/>
            <a:ext cx="1325335" cy="133158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2856641"/>
            <a:ext cx="1325335" cy="13315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4149428"/>
            <a:ext cx="1325335" cy="133158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1627692"/>
            <a:ext cx="1325335" cy="133158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2837640"/>
            <a:ext cx="1325335" cy="133158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4130427"/>
            <a:ext cx="1325335" cy="133158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3074" idx="3"/>
          </p:cNvCxnSpPr>
          <p:nvPr/>
        </p:nvCxnSpPr>
        <p:spPr>
          <a:xfrm flipV="1">
            <a:off x="2622101" y="2389027"/>
            <a:ext cx="1158694" cy="598475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563937" y="2471059"/>
            <a:ext cx="2185206" cy="846013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993783" y="3638232"/>
            <a:ext cx="874364" cy="850133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172200" y="3137777"/>
            <a:ext cx="3845976" cy="1523645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http://vignette2.wikia.nocookie.net/peanuts/images/6/62/Snoopy.gif/revision/latest?cb=201103310752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795" y="1495502"/>
            <a:ext cx="632278" cy="79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http://vignette2.wikia.nocookie.net/peanuts/images/6/62/Snoopy.gif/revision/latest?cb=201103310752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784" y="4263128"/>
            <a:ext cx="632278" cy="79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895475" y="2904320"/>
            <a:ext cx="1971675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{</a:t>
            </a:r>
            <a:r>
              <a:rPr lang="en-US" sz="1400" dirty="0" smtClean="0"/>
              <a:t>{{</a:t>
            </a:r>
            <a:r>
              <a:rPr lang="en-US" sz="1400" b="1" dirty="0" smtClean="0"/>
              <a:t>Hi Lucy</a:t>
            </a:r>
            <a:r>
              <a:rPr lang="en-US" sz="1400" dirty="0" smtClean="0"/>
              <a:t>}</a:t>
            </a:r>
            <a:r>
              <a:rPr lang="en-US" sz="1400" baseline="-25000" dirty="0" smtClean="0"/>
              <a:t>1</a:t>
            </a:r>
            <a:r>
              <a:rPr lang="en-US" sz="1400" dirty="0" smtClean="0"/>
              <a:t>}</a:t>
            </a:r>
            <a:r>
              <a:rPr lang="en-US" sz="1400" baseline="-25000" dirty="0" smtClean="0"/>
              <a:t>1</a:t>
            </a:r>
            <a:r>
              <a:rPr lang="en-US" sz="1400" dirty="0"/>
              <a:t>}</a:t>
            </a:r>
            <a:r>
              <a:rPr lang="en-US" sz="1400" baseline="-25000" dirty="0"/>
              <a:t>1</a:t>
            </a:r>
          </a:p>
          <a:p>
            <a:endParaRPr lang="en-US" sz="1400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3375257" y="2473611"/>
            <a:ext cx="1971675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{{</a:t>
            </a:r>
            <a:r>
              <a:rPr lang="en-US" sz="1400" b="1" dirty="0" smtClean="0"/>
              <a:t>Hi Lucy</a:t>
            </a:r>
            <a:r>
              <a:rPr lang="en-US" sz="1400" dirty="0" smtClean="0"/>
              <a:t>}</a:t>
            </a:r>
            <a:r>
              <a:rPr lang="en-US" sz="1400" baseline="-25000" dirty="0" smtClean="0"/>
              <a:t>1</a:t>
            </a:r>
            <a:r>
              <a:rPr lang="en-US" sz="1400" dirty="0" smtClean="0"/>
              <a:t>}</a:t>
            </a:r>
            <a:r>
              <a:rPr lang="en-US" sz="1400" baseline="-25000" dirty="0" smtClean="0"/>
              <a:t>1</a:t>
            </a:r>
            <a:endParaRPr lang="en-US" sz="1400" baseline="-25000" dirty="0"/>
          </a:p>
          <a:p>
            <a:endParaRPr lang="en-US" sz="1400" baseline="-25000" dirty="0"/>
          </a:p>
        </p:txBody>
      </p:sp>
      <p:sp>
        <p:nvSpPr>
          <p:cNvPr id="40" name="TextBox 39"/>
          <p:cNvSpPr txBox="1"/>
          <p:nvPr/>
        </p:nvSpPr>
        <p:spPr>
          <a:xfrm>
            <a:off x="6268510" y="3349531"/>
            <a:ext cx="1971675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{</a:t>
            </a:r>
            <a:r>
              <a:rPr lang="en-US" sz="1400" b="1" dirty="0" smtClean="0"/>
              <a:t>Hi Lucy</a:t>
            </a:r>
            <a:r>
              <a:rPr lang="en-US" sz="1400" dirty="0" smtClean="0"/>
              <a:t>}</a:t>
            </a:r>
            <a:r>
              <a:rPr lang="en-US" sz="1400" baseline="-25000" dirty="0" smtClean="0"/>
              <a:t>1</a:t>
            </a:r>
          </a:p>
          <a:p>
            <a:endParaRPr lang="en-US" sz="1400" baseline="-25000" dirty="0"/>
          </a:p>
        </p:txBody>
      </p:sp>
      <p:sp>
        <p:nvSpPr>
          <p:cNvPr id="42" name="TextBox 41"/>
          <p:cNvSpPr txBox="1"/>
          <p:nvPr/>
        </p:nvSpPr>
        <p:spPr>
          <a:xfrm>
            <a:off x="5470376" y="4194963"/>
            <a:ext cx="1971675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 </a:t>
            </a:r>
            <a:r>
              <a:rPr lang="en-US" sz="1400" b="1" dirty="0" smtClean="0"/>
              <a:t>Hi Lucy</a:t>
            </a:r>
            <a:endParaRPr lang="en-US" sz="1400" baseline="-25000" dirty="0" smtClean="0"/>
          </a:p>
          <a:p>
            <a:endParaRPr lang="en-US" sz="1400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3375257" y="2473611"/>
            <a:ext cx="1971675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{{</a:t>
            </a:r>
            <a:r>
              <a:rPr lang="en-US" sz="1400" b="1" dirty="0" smtClean="0"/>
              <a:t>Hi Lucy</a:t>
            </a:r>
            <a:r>
              <a:rPr lang="en-US" sz="1400" dirty="0" smtClean="0"/>
              <a:t>}</a:t>
            </a:r>
            <a:r>
              <a:rPr lang="en-US" sz="1400" baseline="-25000" dirty="0" smtClean="0"/>
              <a:t>1</a:t>
            </a:r>
            <a:r>
              <a:rPr lang="en-US" sz="1400" dirty="0" smtClean="0"/>
              <a:t>}</a:t>
            </a:r>
            <a:r>
              <a:rPr lang="en-US" sz="1400" baseline="-25000" dirty="0" smtClean="0"/>
              <a:t>1</a:t>
            </a:r>
            <a:endParaRPr lang="en-US" sz="1400" baseline="-25000" dirty="0"/>
          </a:p>
          <a:p>
            <a:endParaRPr lang="en-US" sz="1400" baseline="-25000" dirty="0"/>
          </a:p>
        </p:txBody>
      </p:sp>
      <p:sp>
        <p:nvSpPr>
          <p:cNvPr id="39" name="TextBox 38"/>
          <p:cNvSpPr txBox="1"/>
          <p:nvPr/>
        </p:nvSpPr>
        <p:spPr>
          <a:xfrm>
            <a:off x="6268510" y="3344861"/>
            <a:ext cx="1971675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</a:t>
            </a:r>
            <a:r>
              <a:rPr lang="en-US" sz="1400" dirty="0"/>
              <a:t>{</a:t>
            </a:r>
            <a:r>
              <a:rPr lang="en-US" sz="1400" dirty="0" err="1" smtClean="0"/>
              <a:t>hfhjfdsg</a:t>
            </a:r>
            <a:r>
              <a:rPr lang="en-US" sz="1400" dirty="0" smtClean="0"/>
              <a:t>}</a:t>
            </a:r>
            <a:endParaRPr lang="en-US" sz="1400" baseline="-25000" dirty="0" smtClean="0"/>
          </a:p>
          <a:p>
            <a:endParaRPr lang="en-US" sz="1400" baseline="-25000" dirty="0"/>
          </a:p>
        </p:txBody>
      </p:sp>
      <p:sp>
        <p:nvSpPr>
          <p:cNvPr id="41" name="TextBox 40"/>
          <p:cNvSpPr txBox="1"/>
          <p:nvPr/>
        </p:nvSpPr>
        <p:spPr>
          <a:xfrm>
            <a:off x="6918833" y="2852666"/>
            <a:ext cx="1971675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{{</a:t>
            </a:r>
            <a:r>
              <a:rPr lang="en-US" sz="1400" b="1" dirty="0" smtClean="0"/>
              <a:t>______</a:t>
            </a:r>
            <a:r>
              <a:rPr lang="en-US" sz="1400" dirty="0" smtClean="0"/>
              <a:t>}</a:t>
            </a:r>
            <a:r>
              <a:rPr lang="en-US" sz="1400" baseline="-25000" dirty="0" smtClean="0"/>
              <a:t>2</a:t>
            </a:r>
            <a:r>
              <a:rPr lang="en-US" sz="1400" dirty="0" smtClean="0"/>
              <a:t>}</a:t>
            </a:r>
            <a:r>
              <a:rPr lang="en-US" sz="1400" baseline="-25000" dirty="0" smtClean="0"/>
              <a:t>2</a:t>
            </a:r>
            <a:endParaRPr lang="en-US" sz="1400" baseline="-25000" dirty="0"/>
          </a:p>
          <a:p>
            <a:endParaRPr lang="en-US" sz="1400" baseline="-25000" dirty="0"/>
          </a:p>
        </p:txBody>
      </p:sp>
      <p:sp>
        <p:nvSpPr>
          <p:cNvPr id="43" name="TextBox 42"/>
          <p:cNvSpPr txBox="1"/>
          <p:nvPr/>
        </p:nvSpPr>
        <p:spPr>
          <a:xfrm>
            <a:off x="5525243" y="4186114"/>
            <a:ext cx="197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</a:t>
            </a:r>
            <a:r>
              <a:rPr lang="en-US" sz="1400" dirty="0" err="1" smtClean="0"/>
              <a:t>dasdfsa</a:t>
            </a:r>
            <a:endParaRPr lang="en-US" sz="1400" baseline="-25000" dirty="0" smtClean="0"/>
          </a:p>
        </p:txBody>
      </p:sp>
      <p:sp>
        <p:nvSpPr>
          <p:cNvPr id="44" name="Rectangle 43"/>
          <p:cNvSpPr/>
          <p:nvPr/>
        </p:nvSpPr>
        <p:spPr>
          <a:xfrm>
            <a:off x="611182" y="6313355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198977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5.55112E-17 L 0.12044 -0.06343 " pathEditMode="relative" rAng="0" ptsTypes="AA">
                                      <p:cBhvr>
                                        <p:cTn id="6" dur="9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6" y="-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23308 0.12731 " pathEditMode="relative" rAng="0" ptsTypes="AA">
                                      <p:cBhvr>
                                        <p:cTn id="16" dur="1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4" y="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6 L -0.0655 0.1231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" y="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4.44444E-6 L 0.28607 -0.20277 " pathEditMode="relative" rAng="0" ptsTypes="AA">
                                      <p:cBhvr>
                                        <p:cTn id="36" dur="9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97" y="-1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23308 0.12731 " pathEditMode="relative" rAng="0" ptsTypes="AA">
                                      <p:cBhvr>
                                        <p:cTn id="44" dur="1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4" y="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-0.06549 0.12315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1" y="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38" grpId="0"/>
      <p:bldP spid="38" grpId="1"/>
      <p:bldP spid="38" grpId="2"/>
      <p:bldP spid="40" grpId="0"/>
      <p:bldP spid="40" grpId="1"/>
      <p:bldP spid="40" grpId="2"/>
      <p:bldP spid="42" grpId="0"/>
      <p:bldP spid="42" grpId="2"/>
      <p:bldP spid="37" grpId="0"/>
      <p:bldP spid="37" grpId="1"/>
      <p:bldP spid="37" grpId="2"/>
      <p:bldP spid="39" grpId="0"/>
      <p:bldP spid="39" grpId="1"/>
      <p:bldP spid="39" grpId="2"/>
      <p:bldP spid="41" grpId="0"/>
      <p:bldP spid="43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400" dirty="0"/>
              <a:t>What is Tor Network?</a:t>
            </a:r>
          </a:p>
          <a:p>
            <a:pPr lvl="1"/>
            <a:r>
              <a:rPr lang="en-US" sz="2400" dirty="0"/>
              <a:t>Motivation</a:t>
            </a:r>
          </a:p>
          <a:p>
            <a:pPr lvl="1"/>
            <a:r>
              <a:rPr lang="en-US" sz="2400" dirty="0"/>
              <a:t>How does Tor work?</a:t>
            </a:r>
          </a:p>
          <a:p>
            <a:pPr lvl="1"/>
            <a:r>
              <a:rPr lang="en-US" sz="2400" dirty="0"/>
              <a:t>Tor Protocol Weaknesses and security </a:t>
            </a:r>
            <a:r>
              <a:rPr lang="en-US" sz="2400" dirty="0" smtClean="0"/>
              <a:t>Threats</a:t>
            </a:r>
          </a:p>
          <a:p>
            <a:pPr lvl="2"/>
            <a:r>
              <a:rPr lang="en-US" sz="2200" dirty="0" smtClean="0"/>
              <a:t>Entry exit attack</a:t>
            </a:r>
          </a:p>
          <a:p>
            <a:pPr lvl="2"/>
            <a:r>
              <a:rPr lang="en-US" sz="2200" dirty="0" smtClean="0"/>
              <a:t>Traffic pattern attacks</a:t>
            </a:r>
            <a:endParaRPr lang="en-US" sz="2200" dirty="0"/>
          </a:p>
          <a:p>
            <a:pPr lvl="1"/>
            <a:r>
              <a:rPr lang="en-US" sz="2400" dirty="0"/>
              <a:t>Implementation and Analysis</a:t>
            </a:r>
          </a:p>
          <a:p>
            <a:pPr lvl="1"/>
            <a:r>
              <a:rPr lang="en-US" sz="2400" dirty="0" smtClean="0"/>
              <a:t>End-User </a:t>
            </a:r>
            <a:r>
              <a:rPr lang="en-US" sz="2400" dirty="0"/>
              <a:t>awareness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37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sz="4200" kern="1200" dirty="0" smtClean="0">
                <a:latin typeface="+mj-lt"/>
                <a:ea typeface="+mj-ea"/>
                <a:cs typeface="+mj-cs"/>
              </a:rPr>
              <a:t>Attack</a:t>
            </a:r>
            <a:r>
              <a:rPr lang="en-US" sz="2400" dirty="0"/>
              <a:t/>
            </a:r>
            <a:br>
              <a:rPr lang="en-US" sz="2400" dirty="0"/>
            </a:b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27994" y="2164384"/>
            <a:ext cx="2809964" cy="1698649"/>
            <a:chOff x="-1" y="1619478"/>
            <a:chExt cx="2809964" cy="1698649"/>
          </a:xfrm>
        </p:grpSpPr>
        <p:pic>
          <p:nvPicPr>
            <p:cNvPr id="3074" name="Picture 2" descr="http://images.wookmark.com/236218_324_charliebrown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619478"/>
              <a:ext cx="2194107" cy="164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65477" y="2948795"/>
              <a:ext cx="2144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Charlie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50834" y="2552296"/>
            <a:ext cx="1371238" cy="1597132"/>
            <a:chOff x="10696946" y="1853248"/>
            <a:chExt cx="1371238" cy="1597132"/>
          </a:xfrm>
        </p:grpSpPr>
        <p:pic>
          <p:nvPicPr>
            <p:cNvPr id="3076" name="Picture 4" descr="Lucy van Pel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6946" y="1853248"/>
              <a:ext cx="1371238" cy="127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1046575" y="3081048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Lucy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1682122"/>
            <a:ext cx="1325335" cy="13315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2892070"/>
            <a:ext cx="1325335" cy="133158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4184857"/>
            <a:ext cx="1325335" cy="133158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1646693"/>
            <a:ext cx="1325335" cy="133158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2856641"/>
            <a:ext cx="1325335" cy="13315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4149428"/>
            <a:ext cx="1325335" cy="133158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1627692"/>
            <a:ext cx="1325335" cy="133158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2837640"/>
            <a:ext cx="1325335" cy="133158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4130427"/>
            <a:ext cx="1325335" cy="133158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3074" idx="3"/>
          </p:cNvCxnSpPr>
          <p:nvPr/>
        </p:nvCxnSpPr>
        <p:spPr>
          <a:xfrm flipV="1">
            <a:off x="2622101" y="2389027"/>
            <a:ext cx="1158694" cy="598475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563937" y="2471059"/>
            <a:ext cx="2185206" cy="846013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993783" y="3638232"/>
            <a:ext cx="874364" cy="850133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172200" y="3137777"/>
            <a:ext cx="3845976" cy="1523645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http://vignette2.wikia.nocookie.net/peanuts/images/6/62/Snoopy.gif/revision/latest?cb=201103310752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795" y="1495502"/>
            <a:ext cx="632278" cy="79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http://vignette2.wikia.nocookie.net/peanuts/images/6/62/Snoopy.gif/revision/latest?cb=201103310752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784" y="4263128"/>
            <a:ext cx="632278" cy="79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5525243" y="4186114"/>
            <a:ext cx="1602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</a:t>
            </a:r>
            <a:r>
              <a:rPr lang="en-US" sz="1400" dirty="0" err="1" smtClean="0"/>
              <a:t>dasdfsa</a:t>
            </a:r>
            <a:endParaRPr lang="en-US" sz="1400" baseline="-25000" dirty="0" smtClean="0"/>
          </a:p>
        </p:txBody>
      </p:sp>
      <p:sp>
        <p:nvSpPr>
          <p:cNvPr id="4" name="Freeform 3"/>
          <p:cNvSpPr/>
          <p:nvPr/>
        </p:nvSpPr>
        <p:spPr>
          <a:xfrm>
            <a:off x="3724275" y="1609725"/>
            <a:ext cx="7915275" cy="3743325"/>
          </a:xfrm>
          <a:custGeom>
            <a:avLst/>
            <a:gdLst>
              <a:gd name="connsiteX0" fmla="*/ 123825 w 7915275"/>
              <a:gd name="connsiteY0" fmla="*/ 3743325 h 3743325"/>
              <a:gd name="connsiteX1" fmla="*/ 123825 w 7915275"/>
              <a:gd name="connsiteY1" fmla="*/ 3743325 h 3743325"/>
              <a:gd name="connsiteX2" fmla="*/ 9525 w 7915275"/>
              <a:gd name="connsiteY2" fmla="*/ 3362325 h 3743325"/>
              <a:gd name="connsiteX3" fmla="*/ 9525 w 7915275"/>
              <a:gd name="connsiteY3" fmla="*/ 2981325 h 3743325"/>
              <a:gd name="connsiteX4" fmla="*/ 523875 w 7915275"/>
              <a:gd name="connsiteY4" fmla="*/ 2790825 h 3743325"/>
              <a:gd name="connsiteX5" fmla="*/ 742950 w 7915275"/>
              <a:gd name="connsiteY5" fmla="*/ 2390775 h 3743325"/>
              <a:gd name="connsiteX6" fmla="*/ 57150 w 7915275"/>
              <a:gd name="connsiteY6" fmla="*/ 2105025 h 3743325"/>
              <a:gd name="connsiteX7" fmla="*/ 0 w 7915275"/>
              <a:gd name="connsiteY7" fmla="*/ 1933575 h 3743325"/>
              <a:gd name="connsiteX8" fmla="*/ 9525 w 7915275"/>
              <a:gd name="connsiteY8" fmla="*/ 1647825 h 3743325"/>
              <a:gd name="connsiteX9" fmla="*/ 600075 w 7915275"/>
              <a:gd name="connsiteY9" fmla="*/ 1476375 h 3743325"/>
              <a:gd name="connsiteX10" fmla="*/ 1743075 w 7915275"/>
              <a:gd name="connsiteY10" fmla="*/ 1504950 h 3743325"/>
              <a:gd name="connsiteX11" fmla="*/ 1885950 w 7915275"/>
              <a:gd name="connsiteY11" fmla="*/ 1504950 h 3743325"/>
              <a:gd name="connsiteX12" fmla="*/ 2333625 w 7915275"/>
              <a:gd name="connsiteY12" fmla="*/ 1524000 h 3743325"/>
              <a:gd name="connsiteX13" fmla="*/ 2505075 w 7915275"/>
              <a:gd name="connsiteY13" fmla="*/ 1743075 h 3743325"/>
              <a:gd name="connsiteX14" fmla="*/ 2552700 w 7915275"/>
              <a:gd name="connsiteY14" fmla="*/ 2171700 h 3743325"/>
              <a:gd name="connsiteX15" fmla="*/ 2438400 w 7915275"/>
              <a:gd name="connsiteY15" fmla="*/ 2333625 h 3743325"/>
              <a:gd name="connsiteX16" fmla="*/ 2105025 w 7915275"/>
              <a:gd name="connsiteY16" fmla="*/ 2314575 h 3743325"/>
              <a:gd name="connsiteX17" fmla="*/ 1343025 w 7915275"/>
              <a:gd name="connsiteY17" fmla="*/ 2524125 h 3743325"/>
              <a:gd name="connsiteX18" fmla="*/ 1123950 w 7915275"/>
              <a:gd name="connsiteY18" fmla="*/ 3048000 h 3743325"/>
              <a:gd name="connsiteX19" fmla="*/ 1143000 w 7915275"/>
              <a:gd name="connsiteY19" fmla="*/ 3238500 h 3743325"/>
              <a:gd name="connsiteX20" fmla="*/ 1428750 w 7915275"/>
              <a:gd name="connsiteY20" fmla="*/ 3648075 h 3743325"/>
              <a:gd name="connsiteX21" fmla="*/ 1666875 w 7915275"/>
              <a:gd name="connsiteY21" fmla="*/ 3648075 h 3743325"/>
              <a:gd name="connsiteX22" fmla="*/ 1743075 w 7915275"/>
              <a:gd name="connsiteY22" fmla="*/ 3648075 h 3743325"/>
              <a:gd name="connsiteX23" fmla="*/ 2028825 w 7915275"/>
              <a:gd name="connsiteY23" fmla="*/ 3667125 h 3743325"/>
              <a:gd name="connsiteX24" fmla="*/ 2667000 w 7915275"/>
              <a:gd name="connsiteY24" fmla="*/ 3600450 h 3743325"/>
              <a:gd name="connsiteX25" fmla="*/ 2714625 w 7915275"/>
              <a:gd name="connsiteY25" fmla="*/ 3438525 h 3743325"/>
              <a:gd name="connsiteX26" fmla="*/ 2743200 w 7915275"/>
              <a:gd name="connsiteY26" fmla="*/ 3314700 h 3743325"/>
              <a:gd name="connsiteX27" fmla="*/ 2857500 w 7915275"/>
              <a:gd name="connsiteY27" fmla="*/ 3076575 h 3743325"/>
              <a:gd name="connsiteX28" fmla="*/ 3076575 w 7915275"/>
              <a:gd name="connsiteY28" fmla="*/ 2981325 h 3743325"/>
              <a:gd name="connsiteX29" fmla="*/ 3362325 w 7915275"/>
              <a:gd name="connsiteY29" fmla="*/ 2771775 h 3743325"/>
              <a:gd name="connsiteX30" fmla="*/ 3838575 w 7915275"/>
              <a:gd name="connsiteY30" fmla="*/ 2724150 h 3743325"/>
              <a:gd name="connsiteX31" fmla="*/ 4362450 w 7915275"/>
              <a:gd name="connsiteY31" fmla="*/ 2952750 h 3743325"/>
              <a:gd name="connsiteX32" fmla="*/ 4362450 w 7915275"/>
              <a:gd name="connsiteY32" fmla="*/ 3095625 h 3743325"/>
              <a:gd name="connsiteX33" fmla="*/ 3981450 w 7915275"/>
              <a:gd name="connsiteY33" fmla="*/ 3600450 h 3743325"/>
              <a:gd name="connsiteX34" fmla="*/ 6743700 w 7915275"/>
              <a:gd name="connsiteY34" fmla="*/ 3476625 h 3743325"/>
              <a:gd name="connsiteX35" fmla="*/ 7534275 w 7915275"/>
              <a:gd name="connsiteY35" fmla="*/ 3248025 h 3743325"/>
              <a:gd name="connsiteX36" fmla="*/ 7820025 w 7915275"/>
              <a:gd name="connsiteY36" fmla="*/ 219075 h 3743325"/>
              <a:gd name="connsiteX37" fmla="*/ 4810125 w 7915275"/>
              <a:gd name="connsiteY37" fmla="*/ 76200 h 3743325"/>
              <a:gd name="connsiteX38" fmla="*/ 3962400 w 7915275"/>
              <a:gd name="connsiteY38" fmla="*/ 219075 h 3743325"/>
              <a:gd name="connsiteX39" fmla="*/ 4048125 w 7915275"/>
              <a:gd name="connsiteY39" fmla="*/ 762000 h 3743325"/>
              <a:gd name="connsiteX40" fmla="*/ 3714750 w 7915275"/>
              <a:gd name="connsiteY40" fmla="*/ 1028700 h 3743325"/>
              <a:gd name="connsiteX41" fmla="*/ 2933700 w 7915275"/>
              <a:gd name="connsiteY41" fmla="*/ 1009650 h 3743325"/>
              <a:gd name="connsiteX42" fmla="*/ 1885950 w 7915275"/>
              <a:gd name="connsiteY42" fmla="*/ 1047750 h 3743325"/>
              <a:gd name="connsiteX43" fmla="*/ 1314450 w 7915275"/>
              <a:gd name="connsiteY43" fmla="*/ 790575 h 3743325"/>
              <a:gd name="connsiteX44" fmla="*/ 1409700 w 7915275"/>
              <a:gd name="connsiteY44" fmla="*/ 438150 h 3743325"/>
              <a:gd name="connsiteX45" fmla="*/ 1905000 w 7915275"/>
              <a:gd name="connsiteY45" fmla="*/ 171450 h 3743325"/>
              <a:gd name="connsiteX46" fmla="*/ 2790825 w 7915275"/>
              <a:gd name="connsiteY46" fmla="*/ 238125 h 3743325"/>
              <a:gd name="connsiteX47" fmla="*/ 2933700 w 7915275"/>
              <a:gd name="connsiteY47" fmla="*/ 238125 h 3743325"/>
              <a:gd name="connsiteX48" fmla="*/ 3571875 w 7915275"/>
              <a:gd name="connsiteY48" fmla="*/ 200025 h 3743325"/>
              <a:gd name="connsiteX49" fmla="*/ 4048125 w 7915275"/>
              <a:gd name="connsiteY49" fmla="*/ 152400 h 3743325"/>
              <a:gd name="connsiteX50" fmla="*/ 4962525 w 7915275"/>
              <a:gd name="connsiteY50" fmla="*/ 0 h 3743325"/>
              <a:gd name="connsiteX51" fmla="*/ 7915275 w 7915275"/>
              <a:gd name="connsiteY51" fmla="*/ 171450 h 3743325"/>
              <a:gd name="connsiteX52" fmla="*/ 7572375 w 7915275"/>
              <a:gd name="connsiteY52" fmla="*/ 3314700 h 3743325"/>
              <a:gd name="connsiteX53" fmla="*/ 6762750 w 7915275"/>
              <a:gd name="connsiteY53" fmla="*/ 3505200 h 3743325"/>
              <a:gd name="connsiteX54" fmla="*/ 4029075 w 7915275"/>
              <a:gd name="connsiteY54" fmla="*/ 3676650 h 3743325"/>
              <a:gd name="connsiteX55" fmla="*/ 1457325 w 7915275"/>
              <a:gd name="connsiteY55" fmla="*/ 3743325 h 3743325"/>
              <a:gd name="connsiteX56" fmla="*/ 123825 w 7915275"/>
              <a:gd name="connsiteY56" fmla="*/ 3743325 h 3743325"/>
              <a:gd name="connsiteX0" fmla="*/ 123825 w 7915275"/>
              <a:gd name="connsiteY0" fmla="*/ 3743325 h 3743325"/>
              <a:gd name="connsiteX1" fmla="*/ 123825 w 7915275"/>
              <a:gd name="connsiteY1" fmla="*/ 3743325 h 3743325"/>
              <a:gd name="connsiteX2" fmla="*/ 9525 w 7915275"/>
              <a:gd name="connsiteY2" fmla="*/ 3362325 h 3743325"/>
              <a:gd name="connsiteX3" fmla="*/ 9525 w 7915275"/>
              <a:gd name="connsiteY3" fmla="*/ 2981325 h 3743325"/>
              <a:gd name="connsiteX4" fmla="*/ 523875 w 7915275"/>
              <a:gd name="connsiteY4" fmla="*/ 2790825 h 3743325"/>
              <a:gd name="connsiteX5" fmla="*/ 742950 w 7915275"/>
              <a:gd name="connsiteY5" fmla="*/ 2390775 h 3743325"/>
              <a:gd name="connsiteX6" fmla="*/ 57150 w 7915275"/>
              <a:gd name="connsiteY6" fmla="*/ 2105025 h 3743325"/>
              <a:gd name="connsiteX7" fmla="*/ 0 w 7915275"/>
              <a:gd name="connsiteY7" fmla="*/ 1933575 h 3743325"/>
              <a:gd name="connsiteX8" fmla="*/ 9525 w 7915275"/>
              <a:gd name="connsiteY8" fmla="*/ 1647825 h 3743325"/>
              <a:gd name="connsiteX9" fmla="*/ 600075 w 7915275"/>
              <a:gd name="connsiteY9" fmla="*/ 1476375 h 3743325"/>
              <a:gd name="connsiteX10" fmla="*/ 1743075 w 7915275"/>
              <a:gd name="connsiteY10" fmla="*/ 1504950 h 3743325"/>
              <a:gd name="connsiteX11" fmla="*/ 1885950 w 7915275"/>
              <a:gd name="connsiteY11" fmla="*/ 1504950 h 3743325"/>
              <a:gd name="connsiteX12" fmla="*/ 2333625 w 7915275"/>
              <a:gd name="connsiteY12" fmla="*/ 1524000 h 3743325"/>
              <a:gd name="connsiteX13" fmla="*/ 2505075 w 7915275"/>
              <a:gd name="connsiteY13" fmla="*/ 1743075 h 3743325"/>
              <a:gd name="connsiteX14" fmla="*/ 2552700 w 7915275"/>
              <a:gd name="connsiteY14" fmla="*/ 2171700 h 3743325"/>
              <a:gd name="connsiteX15" fmla="*/ 2438400 w 7915275"/>
              <a:gd name="connsiteY15" fmla="*/ 2333625 h 3743325"/>
              <a:gd name="connsiteX16" fmla="*/ 2105025 w 7915275"/>
              <a:gd name="connsiteY16" fmla="*/ 2314575 h 3743325"/>
              <a:gd name="connsiteX17" fmla="*/ 1343025 w 7915275"/>
              <a:gd name="connsiteY17" fmla="*/ 2524125 h 3743325"/>
              <a:gd name="connsiteX18" fmla="*/ 1123950 w 7915275"/>
              <a:gd name="connsiteY18" fmla="*/ 3048000 h 3743325"/>
              <a:gd name="connsiteX19" fmla="*/ 1143000 w 7915275"/>
              <a:gd name="connsiteY19" fmla="*/ 3238500 h 3743325"/>
              <a:gd name="connsiteX20" fmla="*/ 1428750 w 7915275"/>
              <a:gd name="connsiteY20" fmla="*/ 3648075 h 3743325"/>
              <a:gd name="connsiteX21" fmla="*/ 1666875 w 7915275"/>
              <a:gd name="connsiteY21" fmla="*/ 3648075 h 3743325"/>
              <a:gd name="connsiteX22" fmla="*/ 1743075 w 7915275"/>
              <a:gd name="connsiteY22" fmla="*/ 3648075 h 3743325"/>
              <a:gd name="connsiteX23" fmla="*/ 2028825 w 7915275"/>
              <a:gd name="connsiteY23" fmla="*/ 3667125 h 3743325"/>
              <a:gd name="connsiteX24" fmla="*/ 2667000 w 7915275"/>
              <a:gd name="connsiteY24" fmla="*/ 3600450 h 3743325"/>
              <a:gd name="connsiteX25" fmla="*/ 2714625 w 7915275"/>
              <a:gd name="connsiteY25" fmla="*/ 3438525 h 3743325"/>
              <a:gd name="connsiteX26" fmla="*/ 2743200 w 7915275"/>
              <a:gd name="connsiteY26" fmla="*/ 3314700 h 3743325"/>
              <a:gd name="connsiteX27" fmla="*/ 2857500 w 7915275"/>
              <a:gd name="connsiteY27" fmla="*/ 3076575 h 3743325"/>
              <a:gd name="connsiteX28" fmla="*/ 3057525 w 7915275"/>
              <a:gd name="connsiteY28" fmla="*/ 2867025 h 3743325"/>
              <a:gd name="connsiteX29" fmla="*/ 3362325 w 7915275"/>
              <a:gd name="connsiteY29" fmla="*/ 2771775 h 3743325"/>
              <a:gd name="connsiteX30" fmla="*/ 3838575 w 7915275"/>
              <a:gd name="connsiteY30" fmla="*/ 2724150 h 3743325"/>
              <a:gd name="connsiteX31" fmla="*/ 4362450 w 7915275"/>
              <a:gd name="connsiteY31" fmla="*/ 2952750 h 3743325"/>
              <a:gd name="connsiteX32" fmla="*/ 4362450 w 7915275"/>
              <a:gd name="connsiteY32" fmla="*/ 3095625 h 3743325"/>
              <a:gd name="connsiteX33" fmla="*/ 3981450 w 7915275"/>
              <a:gd name="connsiteY33" fmla="*/ 3600450 h 3743325"/>
              <a:gd name="connsiteX34" fmla="*/ 6743700 w 7915275"/>
              <a:gd name="connsiteY34" fmla="*/ 3476625 h 3743325"/>
              <a:gd name="connsiteX35" fmla="*/ 7534275 w 7915275"/>
              <a:gd name="connsiteY35" fmla="*/ 3248025 h 3743325"/>
              <a:gd name="connsiteX36" fmla="*/ 7820025 w 7915275"/>
              <a:gd name="connsiteY36" fmla="*/ 219075 h 3743325"/>
              <a:gd name="connsiteX37" fmla="*/ 4810125 w 7915275"/>
              <a:gd name="connsiteY37" fmla="*/ 76200 h 3743325"/>
              <a:gd name="connsiteX38" fmla="*/ 3962400 w 7915275"/>
              <a:gd name="connsiteY38" fmla="*/ 219075 h 3743325"/>
              <a:gd name="connsiteX39" fmla="*/ 4048125 w 7915275"/>
              <a:gd name="connsiteY39" fmla="*/ 762000 h 3743325"/>
              <a:gd name="connsiteX40" fmla="*/ 3714750 w 7915275"/>
              <a:gd name="connsiteY40" fmla="*/ 1028700 h 3743325"/>
              <a:gd name="connsiteX41" fmla="*/ 2933700 w 7915275"/>
              <a:gd name="connsiteY41" fmla="*/ 1009650 h 3743325"/>
              <a:gd name="connsiteX42" fmla="*/ 1885950 w 7915275"/>
              <a:gd name="connsiteY42" fmla="*/ 1047750 h 3743325"/>
              <a:gd name="connsiteX43" fmla="*/ 1314450 w 7915275"/>
              <a:gd name="connsiteY43" fmla="*/ 790575 h 3743325"/>
              <a:gd name="connsiteX44" fmla="*/ 1409700 w 7915275"/>
              <a:gd name="connsiteY44" fmla="*/ 438150 h 3743325"/>
              <a:gd name="connsiteX45" fmla="*/ 1905000 w 7915275"/>
              <a:gd name="connsiteY45" fmla="*/ 171450 h 3743325"/>
              <a:gd name="connsiteX46" fmla="*/ 2790825 w 7915275"/>
              <a:gd name="connsiteY46" fmla="*/ 238125 h 3743325"/>
              <a:gd name="connsiteX47" fmla="*/ 2933700 w 7915275"/>
              <a:gd name="connsiteY47" fmla="*/ 238125 h 3743325"/>
              <a:gd name="connsiteX48" fmla="*/ 3571875 w 7915275"/>
              <a:gd name="connsiteY48" fmla="*/ 200025 h 3743325"/>
              <a:gd name="connsiteX49" fmla="*/ 4048125 w 7915275"/>
              <a:gd name="connsiteY49" fmla="*/ 152400 h 3743325"/>
              <a:gd name="connsiteX50" fmla="*/ 4962525 w 7915275"/>
              <a:gd name="connsiteY50" fmla="*/ 0 h 3743325"/>
              <a:gd name="connsiteX51" fmla="*/ 7915275 w 7915275"/>
              <a:gd name="connsiteY51" fmla="*/ 171450 h 3743325"/>
              <a:gd name="connsiteX52" fmla="*/ 7572375 w 7915275"/>
              <a:gd name="connsiteY52" fmla="*/ 3314700 h 3743325"/>
              <a:gd name="connsiteX53" fmla="*/ 6762750 w 7915275"/>
              <a:gd name="connsiteY53" fmla="*/ 3505200 h 3743325"/>
              <a:gd name="connsiteX54" fmla="*/ 4029075 w 7915275"/>
              <a:gd name="connsiteY54" fmla="*/ 3676650 h 3743325"/>
              <a:gd name="connsiteX55" fmla="*/ 1457325 w 7915275"/>
              <a:gd name="connsiteY55" fmla="*/ 3743325 h 3743325"/>
              <a:gd name="connsiteX56" fmla="*/ 123825 w 7915275"/>
              <a:gd name="connsiteY56" fmla="*/ 3743325 h 374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915275" h="3743325">
                <a:moveTo>
                  <a:pt x="123825" y="3743325"/>
                </a:moveTo>
                <a:lnTo>
                  <a:pt x="123825" y="3743325"/>
                </a:lnTo>
                <a:lnTo>
                  <a:pt x="9525" y="3362325"/>
                </a:lnTo>
                <a:lnTo>
                  <a:pt x="9525" y="2981325"/>
                </a:lnTo>
                <a:lnTo>
                  <a:pt x="523875" y="2790825"/>
                </a:lnTo>
                <a:lnTo>
                  <a:pt x="742950" y="2390775"/>
                </a:lnTo>
                <a:lnTo>
                  <a:pt x="57150" y="2105025"/>
                </a:lnTo>
                <a:lnTo>
                  <a:pt x="0" y="1933575"/>
                </a:lnTo>
                <a:lnTo>
                  <a:pt x="9525" y="1647825"/>
                </a:lnTo>
                <a:lnTo>
                  <a:pt x="600075" y="1476375"/>
                </a:lnTo>
                <a:lnTo>
                  <a:pt x="1743075" y="1504950"/>
                </a:lnTo>
                <a:lnTo>
                  <a:pt x="1885950" y="1504950"/>
                </a:lnTo>
                <a:lnTo>
                  <a:pt x="2333625" y="1524000"/>
                </a:lnTo>
                <a:lnTo>
                  <a:pt x="2505075" y="1743075"/>
                </a:lnTo>
                <a:lnTo>
                  <a:pt x="2552700" y="2171700"/>
                </a:lnTo>
                <a:lnTo>
                  <a:pt x="2438400" y="2333625"/>
                </a:lnTo>
                <a:lnTo>
                  <a:pt x="2105025" y="2314575"/>
                </a:lnTo>
                <a:lnTo>
                  <a:pt x="1343025" y="2524125"/>
                </a:lnTo>
                <a:lnTo>
                  <a:pt x="1123950" y="3048000"/>
                </a:lnTo>
                <a:lnTo>
                  <a:pt x="1143000" y="3238500"/>
                </a:lnTo>
                <a:lnTo>
                  <a:pt x="1428750" y="3648075"/>
                </a:lnTo>
                <a:lnTo>
                  <a:pt x="1666875" y="3648075"/>
                </a:lnTo>
                <a:lnTo>
                  <a:pt x="1743075" y="3648075"/>
                </a:lnTo>
                <a:cubicBezTo>
                  <a:pt x="1997024" y="3668391"/>
                  <a:pt x="1901571" y="3667125"/>
                  <a:pt x="2028825" y="3667125"/>
                </a:cubicBezTo>
                <a:lnTo>
                  <a:pt x="2667000" y="3600450"/>
                </a:lnTo>
                <a:lnTo>
                  <a:pt x="2714625" y="3438525"/>
                </a:lnTo>
                <a:lnTo>
                  <a:pt x="2743200" y="3314700"/>
                </a:lnTo>
                <a:lnTo>
                  <a:pt x="2857500" y="3076575"/>
                </a:lnTo>
                <a:lnTo>
                  <a:pt x="3057525" y="2867025"/>
                </a:lnTo>
                <a:lnTo>
                  <a:pt x="3362325" y="2771775"/>
                </a:lnTo>
                <a:lnTo>
                  <a:pt x="3838575" y="2724150"/>
                </a:lnTo>
                <a:lnTo>
                  <a:pt x="4362450" y="2952750"/>
                </a:lnTo>
                <a:lnTo>
                  <a:pt x="4362450" y="3095625"/>
                </a:lnTo>
                <a:lnTo>
                  <a:pt x="3981450" y="3600450"/>
                </a:lnTo>
                <a:lnTo>
                  <a:pt x="6743700" y="3476625"/>
                </a:lnTo>
                <a:lnTo>
                  <a:pt x="7534275" y="3248025"/>
                </a:lnTo>
                <a:lnTo>
                  <a:pt x="7820025" y="219075"/>
                </a:lnTo>
                <a:lnTo>
                  <a:pt x="4810125" y="76200"/>
                </a:lnTo>
                <a:lnTo>
                  <a:pt x="3962400" y="219075"/>
                </a:lnTo>
                <a:lnTo>
                  <a:pt x="4048125" y="762000"/>
                </a:lnTo>
                <a:lnTo>
                  <a:pt x="3714750" y="1028700"/>
                </a:lnTo>
                <a:lnTo>
                  <a:pt x="2933700" y="1009650"/>
                </a:lnTo>
                <a:lnTo>
                  <a:pt x="1885950" y="1047750"/>
                </a:lnTo>
                <a:lnTo>
                  <a:pt x="1314450" y="790575"/>
                </a:lnTo>
                <a:lnTo>
                  <a:pt x="1409700" y="438150"/>
                </a:lnTo>
                <a:lnTo>
                  <a:pt x="1905000" y="171450"/>
                </a:lnTo>
                <a:lnTo>
                  <a:pt x="2790825" y="238125"/>
                </a:lnTo>
                <a:lnTo>
                  <a:pt x="2933700" y="238125"/>
                </a:lnTo>
                <a:lnTo>
                  <a:pt x="3571875" y="200025"/>
                </a:lnTo>
                <a:lnTo>
                  <a:pt x="4048125" y="152400"/>
                </a:lnTo>
                <a:lnTo>
                  <a:pt x="4962525" y="0"/>
                </a:lnTo>
                <a:lnTo>
                  <a:pt x="7915275" y="171450"/>
                </a:lnTo>
                <a:lnTo>
                  <a:pt x="7572375" y="3314700"/>
                </a:lnTo>
                <a:lnTo>
                  <a:pt x="6762750" y="3505200"/>
                </a:lnTo>
                <a:lnTo>
                  <a:pt x="4029075" y="3676650"/>
                </a:lnTo>
                <a:lnTo>
                  <a:pt x="1457325" y="3743325"/>
                </a:lnTo>
                <a:lnTo>
                  <a:pt x="123825" y="3743325"/>
                </a:lnTo>
                <a:close/>
              </a:path>
            </a:pathLst>
          </a:custGeom>
          <a:solidFill>
            <a:srgbClr val="1E5155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11182" y="6313355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167520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Counter measure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0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sz="4200" kern="1200" dirty="0" smtClean="0">
                <a:latin typeface="+mj-lt"/>
                <a:ea typeface="+mj-ea"/>
                <a:cs typeface="+mj-cs"/>
              </a:rPr>
              <a:t>Attack</a:t>
            </a:r>
            <a:r>
              <a:rPr lang="en-US" sz="2400" dirty="0"/>
              <a:t/>
            </a:r>
            <a:br>
              <a:rPr lang="en-US" sz="2400" dirty="0"/>
            </a:b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27994" y="2164384"/>
            <a:ext cx="2809964" cy="1698649"/>
            <a:chOff x="-1" y="1619478"/>
            <a:chExt cx="2809964" cy="1698649"/>
          </a:xfrm>
        </p:grpSpPr>
        <p:pic>
          <p:nvPicPr>
            <p:cNvPr id="3074" name="Picture 2" descr="http://images.wookmark.com/236218_324_charliebrown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619478"/>
              <a:ext cx="2194107" cy="164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65477" y="2948795"/>
              <a:ext cx="2144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Charlie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50834" y="2552296"/>
            <a:ext cx="1371238" cy="1597132"/>
            <a:chOff x="10696946" y="1853248"/>
            <a:chExt cx="1371238" cy="1597132"/>
          </a:xfrm>
        </p:grpSpPr>
        <p:pic>
          <p:nvPicPr>
            <p:cNvPr id="3076" name="Picture 4" descr="Lucy van Pel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6946" y="1853248"/>
              <a:ext cx="1371238" cy="127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1046575" y="3081048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Lucy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1682122"/>
            <a:ext cx="1325335" cy="13315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2892070"/>
            <a:ext cx="1325335" cy="133158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4184857"/>
            <a:ext cx="1325335" cy="133158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1646693"/>
            <a:ext cx="1325335" cy="133158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2856641"/>
            <a:ext cx="1325335" cy="13315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4149428"/>
            <a:ext cx="1325335" cy="133158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1627692"/>
            <a:ext cx="1325335" cy="133158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2837640"/>
            <a:ext cx="1325335" cy="133158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4130427"/>
            <a:ext cx="1325335" cy="133158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3074" idx="3"/>
          </p:cNvCxnSpPr>
          <p:nvPr/>
        </p:nvCxnSpPr>
        <p:spPr>
          <a:xfrm flipV="1">
            <a:off x="2622101" y="2389027"/>
            <a:ext cx="1158694" cy="598475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563937" y="2471059"/>
            <a:ext cx="2185206" cy="846013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993783" y="3638232"/>
            <a:ext cx="874364" cy="850133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172200" y="3137777"/>
            <a:ext cx="3845976" cy="1523645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http://vignette2.wikia.nocookie.net/peanuts/images/6/62/Snoopy.gif/revision/latest?cb=201103310752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795" y="1495502"/>
            <a:ext cx="632278" cy="79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http://vignette2.wikia.nocookie.net/peanuts/images/6/62/Snoopy.gif/revision/latest?cb=201103310752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784" y="4263128"/>
            <a:ext cx="632278" cy="79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6918833" y="2852666"/>
            <a:ext cx="1971675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{{</a:t>
            </a:r>
            <a:r>
              <a:rPr lang="en-US" sz="1400" b="1" dirty="0" smtClean="0"/>
              <a:t>______</a:t>
            </a:r>
            <a:r>
              <a:rPr lang="en-US" sz="1400" dirty="0" smtClean="0"/>
              <a:t>}</a:t>
            </a:r>
            <a:r>
              <a:rPr lang="en-US" sz="1400" baseline="-25000" dirty="0" smtClean="0"/>
              <a:t>2</a:t>
            </a:r>
            <a:r>
              <a:rPr lang="en-US" sz="1400" dirty="0" smtClean="0"/>
              <a:t>}</a:t>
            </a:r>
            <a:r>
              <a:rPr lang="en-US" sz="1400" baseline="-25000" dirty="0" smtClean="0"/>
              <a:t>2</a:t>
            </a:r>
            <a:endParaRPr lang="en-US" sz="1400" baseline="-25000" dirty="0"/>
          </a:p>
          <a:p>
            <a:endParaRPr lang="en-US" sz="1400" baseline="-25000" dirty="0"/>
          </a:p>
        </p:txBody>
      </p:sp>
      <p:sp>
        <p:nvSpPr>
          <p:cNvPr id="45" name="TextBox 44"/>
          <p:cNvSpPr txBox="1"/>
          <p:nvPr/>
        </p:nvSpPr>
        <p:spPr>
          <a:xfrm>
            <a:off x="3375257" y="2473611"/>
            <a:ext cx="1971675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{{</a:t>
            </a:r>
            <a:r>
              <a:rPr lang="en-US" sz="1400" b="1" dirty="0" smtClean="0"/>
              <a:t>Hi Lucy</a:t>
            </a:r>
            <a:r>
              <a:rPr lang="en-US" sz="1400" dirty="0" smtClean="0"/>
              <a:t>}</a:t>
            </a:r>
            <a:r>
              <a:rPr lang="en-US" sz="1400" baseline="-25000" dirty="0" smtClean="0"/>
              <a:t>1</a:t>
            </a:r>
            <a:r>
              <a:rPr lang="en-US" sz="1400" dirty="0" smtClean="0"/>
              <a:t>}</a:t>
            </a:r>
            <a:r>
              <a:rPr lang="en-US" sz="1400" baseline="-25000" dirty="0" smtClean="0"/>
              <a:t>1</a:t>
            </a:r>
            <a:endParaRPr lang="en-US" sz="1400" baseline="-25000" dirty="0"/>
          </a:p>
          <a:p>
            <a:endParaRPr lang="en-US" sz="1400" baseline="-25000" dirty="0"/>
          </a:p>
        </p:txBody>
      </p:sp>
      <p:sp>
        <p:nvSpPr>
          <p:cNvPr id="47" name="TextBox 46"/>
          <p:cNvSpPr txBox="1"/>
          <p:nvPr/>
        </p:nvSpPr>
        <p:spPr>
          <a:xfrm>
            <a:off x="6268510" y="3344861"/>
            <a:ext cx="1971675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</a:t>
            </a:r>
            <a:r>
              <a:rPr lang="en-US" sz="1400" dirty="0"/>
              <a:t>{</a:t>
            </a:r>
            <a:r>
              <a:rPr lang="en-US" sz="1400" dirty="0" err="1" smtClean="0"/>
              <a:t>hfhjfdsg</a:t>
            </a:r>
            <a:r>
              <a:rPr lang="en-US" sz="1400" dirty="0" smtClean="0"/>
              <a:t>}</a:t>
            </a:r>
            <a:endParaRPr lang="en-US" sz="1400" baseline="-25000" dirty="0" smtClean="0"/>
          </a:p>
          <a:p>
            <a:endParaRPr lang="en-US" sz="1400" baseline="-25000" dirty="0"/>
          </a:p>
        </p:txBody>
      </p:sp>
      <p:sp>
        <p:nvSpPr>
          <p:cNvPr id="36" name="Rectangle 35"/>
          <p:cNvSpPr/>
          <p:nvPr/>
        </p:nvSpPr>
        <p:spPr>
          <a:xfrm>
            <a:off x="611182" y="6313355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162408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48148E-6 L 0.23308 0.12731 " pathEditMode="relative" rAng="0" ptsTypes="AA">
                                      <p:cBhvr>
                                        <p:cTn id="6" dur="1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4" y="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85185E-6 L -0.06549 0.1231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1" y="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  <p:bldP spid="47" grpId="0"/>
      <p:bldP spid="47" grpId="1"/>
      <p:bldP spid="47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sz="4200" kern="1200" dirty="0" smtClean="0">
                <a:latin typeface="+mj-lt"/>
                <a:ea typeface="+mj-ea"/>
                <a:cs typeface="+mj-cs"/>
              </a:rPr>
              <a:t>Our counter measures</a:t>
            </a:r>
            <a:r>
              <a:rPr lang="en-US" sz="2400" dirty="0"/>
              <a:t/>
            </a:r>
            <a:br>
              <a:rPr lang="en-US" sz="2400" dirty="0"/>
            </a:br>
            <a:endParaRPr lang="en-US" dirty="0"/>
          </a:p>
        </p:txBody>
      </p:sp>
      <p:sp>
        <p:nvSpPr>
          <p:cNvPr id="49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>
            <a:normAutofit/>
          </a:bodyPr>
          <a:lstStyle/>
          <a:p>
            <a:pPr fontAlgn="t"/>
            <a:r>
              <a:rPr lang="en-US" dirty="0" smtClean="0"/>
              <a:t>Add additional authentication to each message</a:t>
            </a:r>
          </a:p>
          <a:p>
            <a:pPr lvl="1" fontAlgn="t"/>
            <a:r>
              <a:rPr lang="en-US" dirty="0" smtClean="0"/>
              <a:t>Each message needs to be validated at each relay</a:t>
            </a:r>
          </a:p>
          <a:p>
            <a:pPr lvl="1" fontAlgn="t"/>
            <a:r>
              <a:rPr lang="en-US" dirty="0" smtClean="0"/>
              <a:t>Will stop bad messages from reaching the exit relay</a:t>
            </a:r>
          </a:p>
          <a:p>
            <a:pPr lvl="1" fontAlgn="t"/>
            <a:endParaRPr lang="en-US" dirty="0"/>
          </a:p>
          <a:p>
            <a:pPr lvl="1" fontAlgn="t"/>
            <a:r>
              <a:rPr lang="en-US" dirty="0" smtClean="0"/>
              <a:t>Will add additional overhead to the protocol</a:t>
            </a:r>
          </a:p>
          <a:p>
            <a:pPr lvl="2" fontAlgn="t"/>
            <a:endParaRPr lang="en-US" dirty="0"/>
          </a:p>
          <a:p>
            <a:pPr lvl="1" fontAlgn="t"/>
            <a:r>
              <a:rPr lang="en-US" dirty="0" smtClean="0"/>
              <a:t>Current message look like:</a:t>
            </a:r>
            <a:br>
              <a:rPr lang="en-US" dirty="0" smtClean="0"/>
            </a:br>
            <a:r>
              <a:rPr lang="en-US" dirty="0" smtClean="0"/>
              <a:t>					Relay, id, {{{message, MAC}}}</a:t>
            </a:r>
          </a:p>
          <a:p>
            <a:pPr lvl="1" fontAlgn="t"/>
            <a:endParaRPr lang="en-US" dirty="0"/>
          </a:p>
          <a:p>
            <a:pPr lvl="1" fontAlgn="t"/>
            <a:r>
              <a:rPr lang="en-US" dirty="0" smtClean="0"/>
              <a:t>Proposed message look like:</a:t>
            </a:r>
            <a:br>
              <a:rPr lang="en-US" dirty="0" smtClean="0"/>
            </a:br>
            <a:r>
              <a:rPr lang="en-US" dirty="0" smtClean="0"/>
              <a:t>					Relay, id, {{{message, MAC} MAC} MAC}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861610" y="6488668"/>
            <a:ext cx="5025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MAC = message authentication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58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sz="4200" kern="1200" dirty="0" smtClean="0">
                <a:latin typeface="+mj-lt"/>
                <a:ea typeface="+mj-ea"/>
                <a:cs typeface="+mj-cs"/>
              </a:rPr>
              <a:t>Our counter measure </a:t>
            </a:r>
            <a:r>
              <a:rPr lang="en-US" sz="2400" dirty="0"/>
              <a:t/>
            </a:r>
            <a:br>
              <a:rPr lang="en-US" sz="2400" dirty="0"/>
            </a:b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27994" y="2164384"/>
            <a:ext cx="2809964" cy="1698649"/>
            <a:chOff x="-1" y="1619478"/>
            <a:chExt cx="2809964" cy="1698649"/>
          </a:xfrm>
        </p:grpSpPr>
        <p:pic>
          <p:nvPicPr>
            <p:cNvPr id="3074" name="Picture 2" descr="http://images.wookmark.com/236218_324_charliebrown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619478"/>
              <a:ext cx="2194107" cy="164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65477" y="2948795"/>
              <a:ext cx="2144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Charlie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50834" y="2552296"/>
            <a:ext cx="1371238" cy="1597132"/>
            <a:chOff x="10696946" y="1853248"/>
            <a:chExt cx="1371238" cy="1597132"/>
          </a:xfrm>
        </p:grpSpPr>
        <p:pic>
          <p:nvPicPr>
            <p:cNvPr id="3076" name="Picture 4" descr="Lucy van Pel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6946" y="1853248"/>
              <a:ext cx="1371238" cy="127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1046575" y="3081048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Lucy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1682122"/>
            <a:ext cx="1325335" cy="13315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2892070"/>
            <a:ext cx="1325335" cy="133158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4184857"/>
            <a:ext cx="1325335" cy="133158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1646693"/>
            <a:ext cx="1325335" cy="133158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2856641"/>
            <a:ext cx="1325335" cy="13315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4149428"/>
            <a:ext cx="1325335" cy="133158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1627692"/>
            <a:ext cx="1325335" cy="133158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2837640"/>
            <a:ext cx="1325335" cy="133158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4130427"/>
            <a:ext cx="1325335" cy="133158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3074" idx="3"/>
          </p:cNvCxnSpPr>
          <p:nvPr/>
        </p:nvCxnSpPr>
        <p:spPr>
          <a:xfrm flipV="1">
            <a:off x="2622101" y="2389027"/>
            <a:ext cx="1158694" cy="598475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563937" y="2471059"/>
            <a:ext cx="2185206" cy="846013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993783" y="3638232"/>
            <a:ext cx="874364" cy="850133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172200" y="3137777"/>
            <a:ext cx="3845976" cy="1523645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6" descr="http://vignette2.wikia.nocookie.net/peanuts/images/6/62/Snoopy.gif/revision/latest?cb=201103310752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795" y="1495502"/>
            <a:ext cx="632278" cy="79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http://vignette2.wikia.nocookie.net/peanuts/images/6/62/Snoopy.gif/revision/latest?cb=201103310752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784" y="4263128"/>
            <a:ext cx="632278" cy="79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647825" y="2904320"/>
                <a:ext cx="2580598" cy="451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{{{</a:t>
                </a:r>
                <a:r>
                  <a:rPr lang="en-US" sz="1400" b="1" dirty="0" smtClean="0"/>
                  <a:t>Hi Lucy,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𝓜</m:t>
                    </m:r>
                  </m:oMath>
                </a14:m>
                <a:r>
                  <a:rPr lang="en-US" sz="1400" dirty="0" smtClean="0"/>
                  <a:t>}</a:t>
                </a:r>
                <a:r>
                  <a:rPr lang="en-US" sz="1400" baseline="-25000" dirty="0" smtClean="0"/>
                  <a:t>1</a:t>
                </a:r>
                <a:r>
                  <a:rPr lang="en-US" sz="1400" b="1" dirty="0"/>
                  <a:t> ,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𝓜</m:t>
                    </m:r>
                  </m:oMath>
                </a14:m>
                <a:r>
                  <a:rPr lang="en-US" sz="1400" dirty="0" smtClean="0"/>
                  <a:t>}</a:t>
                </a:r>
                <a:r>
                  <a:rPr lang="en-US" sz="1400" baseline="-25000" dirty="0" smtClean="0"/>
                  <a:t>1</a:t>
                </a:r>
                <a:r>
                  <a:rPr lang="en-US" sz="1400" b="1" dirty="0"/>
                  <a:t> ,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𝓜</m:t>
                    </m:r>
                  </m:oMath>
                </a14:m>
                <a:r>
                  <a:rPr lang="en-US" sz="1400" dirty="0" smtClean="0"/>
                  <a:t>}</a:t>
                </a:r>
                <a:r>
                  <a:rPr lang="en-US" sz="1400" baseline="-25000" dirty="0" smtClean="0"/>
                  <a:t>1</a:t>
                </a:r>
                <a:endParaRPr lang="en-US" sz="1400" baseline="-25000" dirty="0"/>
              </a:p>
              <a:p>
                <a:endParaRPr lang="en-US" sz="1400" baseline="-25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7825" y="2904320"/>
                <a:ext cx="2580598" cy="451406"/>
              </a:xfrm>
              <a:prstGeom prst="rect">
                <a:avLst/>
              </a:prstGeom>
              <a:blipFill rotWithShape="0">
                <a:blip r:embed="rId7"/>
                <a:stretch>
                  <a:fillRect l="-708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375257" y="2473611"/>
                <a:ext cx="19716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 </a:t>
                </a:r>
                <a:r>
                  <a:rPr lang="en-US" sz="1400" dirty="0"/>
                  <a:t>{{</a:t>
                </a:r>
                <a:r>
                  <a:rPr lang="en-US" sz="1400" b="1" dirty="0"/>
                  <a:t>Hi Lucy,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𝓜</m:t>
                    </m:r>
                  </m:oMath>
                </a14:m>
                <a:r>
                  <a:rPr lang="en-US" sz="1400" dirty="0"/>
                  <a:t>}</a:t>
                </a:r>
                <a:r>
                  <a:rPr lang="en-US" sz="1400" baseline="-25000" dirty="0"/>
                  <a:t>1</a:t>
                </a:r>
                <a:r>
                  <a:rPr lang="en-US" sz="1400" b="1" dirty="0"/>
                  <a:t> ,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𝓜</m:t>
                    </m:r>
                  </m:oMath>
                </a14:m>
                <a:r>
                  <a:rPr lang="en-US" sz="1400" dirty="0"/>
                  <a:t>}</a:t>
                </a:r>
                <a:r>
                  <a:rPr lang="en-US" sz="1400" baseline="-25000" dirty="0"/>
                  <a:t>1</a:t>
                </a:r>
                <a:r>
                  <a:rPr lang="en-US" sz="1400" b="1" dirty="0"/>
                  <a:t> </a:t>
                </a:r>
                <a:endParaRPr lang="en-US" sz="1400" baseline="-250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257" y="2473611"/>
                <a:ext cx="1971675" cy="307777"/>
              </a:xfrm>
              <a:prstGeom prst="rect">
                <a:avLst/>
              </a:prstGeom>
              <a:blipFill rotWithShape="0"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268510" y="3349531"/>
                <a:ext cx="19716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 </a:t>
                </a:r>
                <a:r>
                  <a:rPr lang="en-US" sz="1400" dirty="0"/>
                  <a:t>{</a:t>
                </a:r>
                <a:r>
                  <a:rPr lang="en-US" sz="1400" b="1" dirty="0"/>
                  <a:t>Hi Lucy,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𝓜</m:t>
                    </m:r>
                  </m:oMath>
                </a14:m>
                <a:r>
                  <a:rPr lang="en-US" sz="1400" dirty="0"/>
                  <a:t>}</a:t>
                </a:r>
                <a:r>
                  <a:rPr lang="en-US" sz="1400" baseline="-25000" dirty="0"/>
                  <a:t>1</a:t>
                </a: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510" y="3349531"/>
                <a:ext cx="1971675" cy="307777"/>
              </a:xfrm>
              <a:prstGeom prst="rect">
                <a:avLst/>
              </a:prstGeom>
              <a:blipFill rotWithShape="0">
                <a:blip r:embed="rId9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5470376" y="4194963"/>
            <a:ext cx="1971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</a:t>
            </a:r>
            <a:r>
              <a:rPr lang="en-US" sz="1400" b="1" dirty="0"/>
              <a:t>Hi </a:t>
            </a:r>
            <a:r>
              <a:rPr lang="en-US" sz="1400" b="1" dirty="0" smtClean="0"/>
              <a:t>Lucy</a:t>
            </a:r>
            <a:endParaRPr lang="en-US" sz="1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375258" y="2473611"/>
                <a:ext cx="2043752" cy="451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 </a:t>
                </a:r>
                <a:r>
                  <a:rPr lang="en-US" sz="1400" dirty="0"/>
                  <a:t>{{</a:t>
                </a:r>
                <a:r>
                  <a:rPr lang="en-US" sz="1400" b="1" dirty="0"/>
                  <a:t>Hi Lucy,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𝓜</m:t>
                    </m:r>
                  </m:oMath>
                </a14:m>
                <a:r>
                  <a:rPr lang="en-US" sz="1400" dirty="0"/>
                  <a:t>}</a:t>
                </a:r>
                <a:r>
                  <a:rPr lang="en-US" sz="1400" baseline="-25000" dirty="0"/>
                  <a:t>1</a:t>
                </a:r>
                <a:r>
                  <a:rPr lang="en-US" sz="1400" b="1" dirty="0"/>
                  <a:t> ,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𝓜</m:t>
                    </m:r>
                  </m:oMath>
                </a14:m>
                <a:r>
                  <a:rPr lang="en-US" sz="1400" dirty="0"/>
                  <a:t>}</a:t>
                </a:r>
                <a:r>
                  <a:rPr lang="en-US" sz="1400" baseline="-25000" dirty="0"/>
                  <a:t>1</a:t>
                </a:r>
                <a:r>
                  <a:rPr lang="en-US" sz="1400" b="1" dirty="0"/>
                  <a:t> </a:t>
                </a:r>
                <a:endParaRPr lang="en-US" sz="1400" baseline="-25000" dirty="0"/>
              </a:p>
              <a:p>
                <a:endParaRPr lang="en-US" sz="1400" baseline="-250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258" y="2473611"/>
                <a:ext cx="2043752" cy="451406"/>
              </a:xfrm>
              <a:prstGeom prst="rect">
                <a:avLst/>
              </a:prstGeom>
              <a:blipFill rotWithShape="0">
                <a:blip r:embed="rId10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6268510" y="3354803"/>
            <a:ext cx="3012650" cy="45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 {</a:t>
            </a:r>
            <a:r>
              <a:rPr lang="en-US" sz="1400" dirty="0" err="1" smtClean="0"/>
              <a:t>sdfgsdfsdsd</a:t>
            </a:r>
            <a:r>
              <a:rPr lang="en-US" sz="1400" dirty="0" smtClean="0"/>
              <a:t>}</a:t>
            </a:r>
            <a:r>
              <a:rPr lang="en-US" sz="1400" baseline="-25000" dirty="0" smtClean="0"/>
              <a:t>1</a:t>
            </a:r>
            <a:r>
              <a:rPr lang="en-US" sz="1400" b="1" dirty="0" smtClean="0"/>
              <a:t> ,</a:t>
            </a:r>
            <a:r>
              <a:rPr lang="en-US" sz="1400" b="1" dirty="0" err="1" smtClean="0"/>
              <a:t>sdfgsd</a:t>
            </a:r>
            <a:r>
              <a:rPr lang="en-US" sz="1400" b="1" dirty="0" smtClean="0"/>
              <a:t> </a:t>
            </a:r>
            <a:endParaRPr lang="en-US" sz="1400" baseline="-25000" dirty="0"/>
          </a:p>
          <a:p>
            <a:endParaRPr lang="en-US" sz="1400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978105" y="5399362"/>
                <a:ext cx="3012650" cy="451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 Mac({</a:t>
                </a:r>
                <a:r>
                  <a:rPr lang="en-US" sz="1400" dirty="0" err="1" smtClean="0"/>
                  <a:t>sdfgsdfsdsd</a:t>
                </a:r>
                <a:r>
                  <a:rPr lang="en-US" sz="1400" dirty="0" smtClean="0"/>
                  <a:t>}</a:t>
                </a:r>
                <a:r>
                  <a:rPr lang="en-US" sz="1400" b="1" dirty="0" smtClean="0"/>
                  <a:t> ) 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sz="1400" b="1" dirty="0" err="1" smtClean="0"/>
                  <a:t>sdfgsd</a:t>
                </a:r>
                <a:r>
                  <a:rPr lang="en-US" sz="1400" b="1" dirty="0" smtClean="0"/>
                  <a:t> </a:t>
                </a:r>
                <a:endParaRPr lang="en-US" sz="1400" baseline="-25000" dirty="0"/>
              </a:p>
              <a:p>
                <a:endParaRPr lang="en-US" sz="1400" baseline="-25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105" y="5399362"/>
                <a:ext cx="3012650" cy="451406"/>
              </a:xfrm>
              <a:prstGeom prst="rect">
                <a:avLst/>
              </a:prstGeom>
              <a:blipFill rotWithShape="0">
                <a:blip r:embed="rId11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6456213" y="3451891"/>
            <a:ext cx="1717870" cy="170112"/>
            <a:chOff x="8465820" y="4328724"/>
            <a:chExt cx="1717870" cy="378233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8465820" y="4328724"/>
              <a:ext cx="1699260" cy="37823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8484430" y="4328724"/>
              <a:ext cx="1699260" cy="37823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918833" y="2852666"/>
                <a:ext cx="1971675" cy="451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 {{</a:t>
                </a:r>
                <a:r>
                  <a:rPr lang="en-US" sz="1400" b="1" dirty="0" smtClean="0"/>
                  <a:t>______</a:t>
                </a:r>
                <a:r>
                  <a:rPr lang="en-US" sz="1400" dirty="0" smtClean="0"/>
                  <a:t>}</a:t>
                </a:r>
                <a:r>
                  <a:rPr lang="en-US" sz="1400" baseline="-25000" dirty="0" smtClean="0"/>
                  <a:t>2</a:t>
                </a:r>
                <a:r>
                  <a:rPr lang="en-US" sz="1400" dirty="0"/>
                  <a:t>,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𝓜</m:t>
                    </m:r>
                  </m:oMath>
                </a14:m>
                <a:r>
                  <a:rPr lang="en-US" sz="1400" dirty="0" smtClean="0"/>
                  <a:t>}</a:t>
                </a:r>
                <a:r>
                  <a:rPr lang="en-US" sz="1400" baseline="-25000" dirty="0" smtClean="0"/>
                  <a:t>2</a:t>
                </a:r>
                <a:endParaRPr lang="en-US" sz="1400" baseline="-25000" dirty="0"/>
              </a:p>
              <a:p>
                <a:endParaRPr lang="en-US" sz="1400" baseline="-25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833" y="2852666"/>
                <a:ext cx="1971675" cy="451406"/>
              </a:xfrm>
              <a:prstGeom prst="rect">
                <a:avLst/>
              </a:prstGeom>
              <a:blipFill rotWithShape="0">
                <a:blip r:embed="rId12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6928358" y="2852666"/>
                <a:ext cx="1971675" cy="451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  {</a:t>
                </a:r>
                <a:r>
                  <a:rPr lang="en-US" sz="1400" b="1" dirty="0" smtClean="0"/>
                  <a:t>______</a:t>
                </a:r>
                <a:r>
                  <a:rPr lang="en-US" sz="1400" dirty="0" smtClean="0"/>
                  <a:t>}</a:t>
                </a:r>
                <a:r>
                  <a:rPr lang="en-US" sz="1400" baseline="-25000" dirty="0" smtClean="0"/>
                  <a:t>2</a:t>
                </a:r>
                <a:r>
                  <a:rPr lang="en-US" sz="1400" dirty="0"/>
                  <a:t>,</a:t>
                </a:r>
                <a14:m>
                  <m:oMath xmlns:m="http://schemas.openxmlformats.org/officeDocument/2006/math">
                    <m:r>
                      <a:rPr lang="en-US" sz="1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𝓜</m:t>
                    </m:r>
                  </m:oMath>
                </a14:m>
                <a:endParaRPr lang="en-US" sz="1400" baseline="-25000" dirty="0"/>
              </a:p>
              <a:p>
                <a:endParaRPr lang="en-US" sz="1400" baseline="-250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8358" y="2852666"/>
                <a:ext cx="1971675" cy="451406"/>
              </a:xfrm>
              <a:prstGeom prst="rect">
                <a:avLst/>
              </a:prstGeom>
              <a:blipFill rotWithShape="0">
                <a:blip r:embed="rId13"/>
                <a:stretch>
                  <a:fillRect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60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5.55112E-17 L 0.12044 -0.06343 " pathEditMode="relative" rAng="0" ptsTypes="AA">
                                      <p:cBhvr>
                                        <p:cTn id="6" dur="9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16" y="-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85185E-6 L 0.23308 0.12732 " pathEditMode="relative" rAng="0" ptsTypes="AA">
                                      <p:cBhvr>
                                        <p:cTn id="16" dur="1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4" y="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7 L -0.06549 0.1231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1" y="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L 0.28607 -0.20278 " pathEditMode="relative" rAng="0" ptsTypes="AA">
                                      <p:cBhvr>
                                        <p:cTn id="36" dur="9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97" y="-1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5.55112E-17 L 0.23307 0.12731 " pathEditMode="relative" rAng="0" ptsTypes="AA">
                                      <p:cBhvr>
                                        <p:cTn id="44" dur="1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54" y="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6" grpId="1"/>
      <p:bldP spid="38" grpId="0"/>
      <p:bldP spid="38" grpId="1"/>
      <p:bldP spid="38" grpId="2"/>
      <p:bldP spid="40" grpId="0"/>
      <p:bldP spid="40" grpId="1"/>
      <p:bldP spid="40" grpId="2"/>
      <p:bldP spid="42" grpId="0"/>
      <p:bldP spid="42" grpId="1"/>
      <p:bldP spid="37" grpId="0"/>
      <p:bldP spid="37" grpId="1"/>
      <p:bldP spid="37" grpId="2"/>
      <p:bldP spid="44" grpId="2"/>
      <p:bldP spid="45" grpId="0"/>
      <p:bldP spid="47" grpId="0"/>
      <p:bldP spid="4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Counter measure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99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sz="4200" kern="1200" dirty="0" smtClean="0">
                <a:latin typeface="+mj-lt"/>
                <a:ea typeface="+mj-ea"/>
                <a:cs typeface="+mj-cs"/>
              </a:rPr>
              <a:t>Prob. of selecting compromised relays</a:t>
            </a:r>
            <a:r>
              <a:rPr lang="en-US" sz="2400" dirty="0"/>
              <a:t/>
            </a:r>
            <a:br>
              <a:rPr lang="en-US" sz="2400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1103312" y="2052918"/>
                <a:ext cx="8946541" cy="41954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n-US" dirty="0" smtClean="0"/>
                  <a:t>Tor has about 7000 public relays</a:t>
                </a:r>
              </a:p>
              <a:p>
                <a:pPr lvl="1"/>
                <a:r>
                  <a:rPr lang="en-US" dirty="0" smtClean="0"/>
                  <a:t>Each volunteer to be a relay </a:t>
                </a:r>
              </a:p>
              <a:p>
                <a:pPr lvl="1"/>
                <a:r>
                  <a:rPr lang="en-US" dirty="0" smtClean="0"/>
                  <a:t>Malicious relays could easily volunteer</a:t>
                </a:r>
                <a:r>
                  <a:rPr lang="en-US" dirty="0"/>
                  <a:t>…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Imagine </a:t>
                </a:r>
                <a:r>
                  <a:rPr lang="en-US" dirty="0" smtClean="0"/>
                  <a:t>a malicious party controls 10 relays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𝑬𝒏𝒕𝒓𝒚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𝑬𝒙𝒊𝒕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000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999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      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899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300</m:t>
                          </m:r>
                        </m:den>
                      </m:f>
                    </m:oMath>
                  </m:oMathPara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r>
                  <a:rPr lang="en-US" dirty="0" smtClean="0"/>
                  <a:t>New circuit is created every 10 minutes</a:t>
                </a:r>
              </a:p>
              <a:p>
                <a:pPr lvl="1"/>
                <a:r>
                  <a:rPr lang="en-US" dirty="0" smtClean="0"/>
                  <a:t>After 1 month of continuous use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𝑬𝒏𝒕𝒓𝒚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𝑏𝑎𝑑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𝑬𝒙𝒊𝒕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𝑏𝑎𝑑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126</m:t>
                        </m:r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312" y="2052918"/>
                <a:ext cx="8946541" cy="4195481"/>
              </a:xfrm>
              <a:prstGeom prst="rect">
                <a:avLst/>
              </a:prstGeom>
              <a:blipFill rotWithShape="0">
                <a:blip r:embed="rId3"/>
                <a:stretch>
                  <a:fillRect l="-272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http://cliparts.co/cliparts/6Tp/oG8/6TpoG8xn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640" y="1557493"/>
            <a:ext cx="2384425" cy="175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images.wookmark.com/236218_324_charliebrow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1919940"/>
            <a:ext cx="905791" cy="67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ucy van Pel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985" y="2080081"/>
            <a:ext cx="566087" cy="52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8149237" y="2323427"/>
            <a:ext cx="722984" cy="35373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1176000" y="2151458"/>
            <a:ext cx="461582" cy="190842"/>
          </a:xfrm>
          <a:prstGeom prst="straightConnector1">
            <a:avLst/>
          </a:prstGeom>
          <a:ln w="38100"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1242065" y="2372064"/>
            <a:ext cx="395517" cy="57244"/>
          </a:xfrm>
          <a:prstGeom prst="straightConnector1">
            <a:avLst/>
          </a:prstGeom>
          <a:ln w="38100"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0890250" y="2603321"/>
            <a:ext cx="786560" cy="266879"/>
          </a:xfrm>
          <a:prstGeom prst="straightConnector1">
            <a:avLst/>
          </a:prstGeom>
          <a:ln w="38100"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314210" y="2019134"/>
            <a:ext cx="1177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Tor Network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71062" y="2453634"/>
            <a:ext cx="744740" cy="154794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135986" y="2552902"/>
            <a:ext cx="797962" cy="281794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158445" y="2077131"/>
            <a:ext cx="949904" cy="147028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149237" y="1849004"/>
            <a:ext cx="1023338" cy="233486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1168767" y="2491224"/>
            <a:ext cx="468815" cy="61678"/>
          </a:xfrm>
          <a:prstGeom prst="straightConnector1">
            <a:avLst/>
          </a:prstGeom>
          <a:ln w="38100"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101388" y="1876577"/>
            <a:ext cx="536194" cy="249672"/>
          </a:xfrm>
          <a:prstGeom prst="straightConnector1">
            <a:avLst/>
          </a:prstGeom>
          <a:ln w="38100"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96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sz="4200" kern="1200" dirty="0" smtClean="0">
                <a:latin typeface="+mj-lt"/>
                <a:ea typeface="+mj-ea"/>
                <a:cs typeface="+mj-cs"/>
              </a:rPr>
              <a:t>Current counter measure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255712" y="2205318"/>
                <a:ext cx="8946541" cy="41954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n-US" dirty="0" smtClean="0"/>
                  <a:t>Entry guards</a:t>
                </a:r>
              </a:p>
              <a:p>
                <a:pPr lvl="1"/>
                <a:r>
                  <a:rPr lang="en-US" dirty="0" smtClean="0"/>
                  <a:t>Always use the same entry relay into the network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Imagine </a:t>
                </a:r>
                <a:r>
                  <a:rPr lang="en-US" dirty="0" smtClean="0"/>
                  <a:t>a malicious party controls 10 relays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𝑬𝒏𝒕𝒓𝒚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𝑬𝒙𝒊𝒕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𝑏𝑎𝑑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7000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6999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      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4899300</m:t>
                          </m:r>
                        </m:den>
                      </m:f>
                    </m:oMath>
                  </m:oMathPara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r>
                  <a:rPr lang="en-US" dirty="0" smtClean="0"/>
                  <a:t>New circuit is created every 10 minutes</a:t>
                </a:r>
              </a:p>
              <a:p>
                <a:pPr lvl="1"/>
                <a:r>
                  <a:rPr lang="en-US" dirty="0" smtClean="0"/>
                  <a:t>After 1 month of continuous use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𝑬𝒏𝒕𝒓𝒚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𝑏𝑎𝑑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𝑬𝒙𝒊𝒕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𝑏𝑎𝑑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700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</m:t>
                            </m:r>
                          </m:num>
                          <m:den>
                            <m: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6999</m:t>
                            </m:r>
                          </m:den>
                        </m:f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month</m:t>
                        </m:r>
                      </m:e>
                    </m:d>
                  </m:oMath>
                </a14:m>
                <a:r>
                  <a:rPr lang="en-US" b="0" dirty="0" smtClean="0">
                    <a:ea typeface="Cambria Math" panose="02040503050406030204" pitchFamily="18" charset="0"/>
                  </a:rPr>
                  <a:t/>
                </a:r>
                <a:br>
                  <a:rPr lang="en-US" b="0" dirty="0" smtClean="0"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               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700</m:t>
                        </m:r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712" y="2205318"/>
                <a:ext cx="8946541" cy="4195481"/>
              </a:xfrm>
              <a:prstGeom prst="rect">
                <a:avLst/>
              </a:prstGeom>
              <a:blipFill rotWithShape="0">
                <a:blip r:embed="rId3"/>
                <a:stretch>
                  <a:fillRect l="-272" t="-2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://cliparts.co/cliparts/6Tp/oG8/6TpoG8xn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640" y="1557493"/>
            <a:ext cx="2384425" cy="175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images.wookmark.com/236218_324_charliebrow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400" y="1919940"/>
            <a:ext cx="905791" cy="67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ucy van Pel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0985" y="2080081"/>
            <a:ext cx="566087" cy="52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242" y="2228321"/>
            <a:ext cx="547136" cy="549718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8149237" y="2358800"/>
            <a:ext cx="523874" cy="64166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1176000" y="2151458"/>
            <a:ext cx="461582" cy="190842"/>
          </a:xfrm>
          <a:prstGeom prst="straightConnector1">
            <a:avLst/>
          </a:prstGeom>
          <a:ln w="38100"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10890250" y="2603321"/>
            <a:ext cx="786560" cy="266879"/>
          </a:xfrm>
          <a:prstGeom prst="straightConnector1">
            <a:avLst/>
          </a:prstGeom>
          <a:ln w="38100"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314210" y="2019134"/>
            <a:ext cx="1177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Tor Network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3362981" y="2239988"/>
            <a:ext cx="3357476" cy="2443287"/>
            <a:chOff x="4404937" y="1740926"/>
            <a:chExt cx="3370609" cy="2452844"/>
          </a:xfrm>
        </p:grpSpPr>
        <p:sp>
          <p:nvSpPr>
            <p:cNvPr id="48" name="Rectangle 47"/>
            <p:cNvSpPr/>
            <p:nvPr/>
          </p:nvSpPr>
          <p:spPr>
            <a:xfrm>
              <a:off x="4517898" y="1740926"/>
              <a:ext cx="3257648" cy="23643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[4]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49" name="Picture 2" descr="Vulnerability from natural vs intentional guard rotati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4937" y="1740926"/>
              <a:ext cx="3174268" cy="2452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" name="Straight Arrow Connector 16"/>
          <p:cNvCxnSpPr/>
          <p:nvPr/>
        </p:nvCxnSpPr>
        <p:spPr>
          <a:xfrm>
            <a:off x="11176000" y="2151458"/>
            <a:ext cx="461582" cy="190842"/>
          </a:xfrm>
          <a:prstGeom prst="straightConnector1">
            <a:avLst/>
          </a:prstGeom>
          <a:ln w="38100"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1242065" y="2372064"/>
            <a:ext cx="395517" cy="57244"/>
          </a:xfrm>
          <a:prstGeom prst="straightConnector1">
            <a:avLst/>
          </a:prstGeom>
          <a:ln w="38100"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0890250" y="2603321"/>
            <a:ext cx="786560" cy="266879"/>
          </a:xfrm>
          <a:prstGeom prst="straightConnector1">
            <a:avLst/>
          </a:prstGeom>
          <a:ln w="38100"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1168767" y="2491224"/>
            <a:ext cx="468815" cy="61678"/>
          </a:xfrm>
          <a:prstGeom prst="straightConnector1">
            <a:avLst/>
          </a:prstGeom>
          <a:ln w="38100"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1101388" y="1876577"/>
            <a:ext cx="536194" cy="249672"/>
          </a:xfrm>
          <a:prstGeom prst="straightConnector1">
            <a:avLst/>
          </a:prstGeom>
          <a:ln w="38100"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45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pattern attack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364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3408128" y="4605613"/>
            <a:ext cx="6772675" cy="798589"/>
            <a:chOff x="3408128" y="4236294"/>
            <a:chExt cx="6772675" cy="798589"/>
          </a:xfrm>
        </p:grpSpPr>
        <p:pic>
          <p:nvPicPr>
            <p:cNvPr id="33" name="Picture 6" descr="http://vignette2.wikia.nocookie.net/peanuts/images/6/62/Snoopy.gif/revision/latest?cb=201103310752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8128" y="4236294"/>
              <a:ext cx="632278" cy="796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 descr="http://vignette2.wikia.nocookie.net/peanuts/images/6/62/Snoopy.gif/revision/latest?cb=2011033107524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8525" y="4238296"/>
              <a:ext cx="632278" cy="7965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/>
          <p:cNvGrpSpPr/>
          <p:nvPr/>
        </p:nvGrpSpPr>
        <p:grpSpPr>
          <a:xfrm>
            <a:off x="2819894" y="5241498"/>
            <a:ext cx="403607" cy="163341"/>
            <a:chOff x="2208049" y="4841701"/>
            <a:chExt cx="403607" cy="163341"/>
          </a:xfrm>
        </p:grpSpPr>
        <p:sp>
          <p:nvSpPr>
            <p:cNvPr id="29" name="Rectangle 28"/>
            <p:cNvSpPr/>
            <p:nvPr/>
          </p:nvSpPr>
          <p:spPr>
            <a:xfrm>
              <a:off x="2208049" y="4841701"/>
              <a:ext cx="166376" cy="1633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59483" y="4841701"/>
              <a:ext cx="152173" cy="1633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/>
          <p:cNvSpPr/>
          <p:nvPr/>
        </p:nvSpPr>
        <p:spPr>
          <a:xfrm>
            <a:off x="3289002" y="5248725"/>
            <a:ext cx="140576" cy="163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1083071" y="4425609"/>
            <a:ext cx="2194107" cy="1698649"/>
            <a:chOff x="-1" y="1619478"/>
            <a:chExt cx="2194107" cy="1698649"/>
          </a:xfrm>
        </p:grpSpPr>
        <p:pic>
          <p:nvPicPr>
            <p:cNvPr id="16" name="Picture 2" descr="http://images.wookmark.com/236218_324_charliebrown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619478"/>
              <a:ext cx="2194107" cy="164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665477" y="2948795"/>
              <a:ext cx="907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Charlie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820793" y="5248726"/>
            <a:ext cx="608786" cy="163342"/>
            <a:chOff x="2208050" y="4841701"/>
            <a:chExt cx="608786" cy="163342"/>
          </a:xfrm>
        </p:grpSpPr>
        <p:sp>
          <p:nvSpPr>
            <p:cNvPr id="24" name="Rectangle 23"/>
            <p:cNvSpPr/>
            <p:nvPr/>
          </p:nvSpPr>
          <p:spPr>
            <a:xfrm>
              <a:off x="2208050" y="4841702"/>
              <a:ext cx="166376" cy="1633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459484" y="4841702"/>
              <a:ext cx="152173" cy="1633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676260" y="4841701"/>
              <a:ext cx="140576" cy="1633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sz="4200" kern="1200" dirty="0" smtClean="0">
                <a:latin typeface="+mj-lt"/>
                <a:ea typeface="+mj-ea"/>
                <a:cs typeface="+mj-cs"/>
              </a:rPr>
              <a:t>Traffic pattern attacks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55712" y="1647826"/>
            <a:ext cx="8946541" cy="4752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Tor relays try and limit latency by forwarding traffic as fast as possible</a:t>
            </a:r>
          </a:p>
          <a:p>
            <a:pPr lvl="1"/>
            <a:r>
              <a:rPr lang="en-US" dirty="0" smtClean="0"/>
              <a:t>As such, messages keep their relative timing</a:t>
            </a:r>
          </a:p>
          <a:p>
            <a:pPr lvl="1"/>
            <a:r>
              <a:rPr lang="en-US" dirty="0" smtClean="0"/>
              <a:t>Can be used as an attack [4]</a:t>
            </a:r>
          </a:p>
          <a:p>
            <a:pPr lvl="1"/>
            <a:r>
              <a:rPr lang="en-US" dirty="0" smtClean="0"/>
              <a:t>Potentially the worst attack…</a:t>
            </a:r>
          </a:p>
          <a:p>
            <a:pPr lvl="2"/>
            <a:r>
              <a:rPr lang="en-US" dirty="0" smtClean="0"/>
              <a:t>Very hard to detect</a:t>
            </a:r>
            <a:endParaRPr lang="en-US" dirty="0"/>
          </a:p>
          <a:p>
            <a:endParaRPr lang="en-US" dirty="0" smtClean="0"/>
          </a:p>
        </p:txBody>
      </p:sp>
      <p:grpSp>
        <p:nvGrpSpPr>
          <p:cNvPr id="3" name="Group 2"/>
          <p:cNvGrpSpPr/>
          <p:nvPr/>
        </p:nvGrpSpPr>
        <p:grpSpPr>
          <a:xfrm>
            <a:off x="2704011" y="3873276"/>
            <a:ext cx="8222725" cy="2727194"/>
            <a:chOff x="2577355" y="4841786"/>
            <a:chExt cx="4529922" cy="1114509"/>
          </a:xfrm>
        </p:grpSpPr>
        <p:pic>
          <p:nvPicPr>
            <p:cNvPr id="6" name="Picture 2" descr="http://cliparts.co/cliparts/6Tp/oG8/6TpoG8xnc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574" y="4841786"/>
              <a:ext cx="2384425" cy="11145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673" y="5238439"/>
              <a:ext cx="547136" cy="549718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2577355" y="5513298"/>
              <a:ext cx="905690" cy="5048"/>
            </a:xfrm>
            <a:prstGeom prst="straightConnector1">
              <a:avLst/>
            </a:prstGeom>
            <a:ln w="47625" cap="rnd" cmpd="dbl">
              <a:solidFill>
                <a:schemeClr val="accent3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6253745" y="5489724"/>
              <a:ext cx="853532" cy="11669"/>
            </a:xfrm>
            <a:prstGeom prst="straightConnector1">
              <a:avLst/>
            </a:prstGeom>
            <a:ln w="38100"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124144" y="5109466"/>
              <a:ext cx="11776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Tor Network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0705911" y="4813521"/>
            <a:ext cx="1371238" cy="1597132"/>
            <a:chOff x="10696946" y="1853248"/>
            <a:chExt cx="1371238" cy="1597132"/>
          </a:xfrm>
        </p:grpSpPr>
        <p:pic>
          <p:nvPicPr>
            <p:cNvPr id="19" name="Picture 4" descr="Lucy van Pelt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6946" y="1853248"/>
              <a:ext cx="1371238" cy="127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/>
            <p:cNvSpPr/>
            <p:nvPr/>
          </p:nvSpPr>
          <p:spPr>
            <a:xfrm>
              <a:off x="11046575" y="3081048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Lucy</a:t>
              </a:r>
              <a:endParaRPr lang="en-US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12" y="4923734"/>
            <a:ext cx="993163" cy="99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07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60716 -0.0055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52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0.05365 -0.00046 " pathEditMode="relative" rAng="0" ptsTypes="AA">
                                      <p:cBhvr>
                                        <p:cTn id="43" dur="1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2" y="-2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59259E-6 L 0.04895 0.00092 " pathEditMode="relative" rAng="0" ptsTypes="AA">
                                      <p:cBhvr>
                                        <p:cTn id="45" dur="1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8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65 -0.00046 L 0.58724 -0.00555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80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95 0.00092 L 0.57734 -0.00556 " pathEditMode="relative" rAng="0" ptsTypes="AA">
                                      <p:cBhvr>
                                        <p:cTn id="53" dur="2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19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1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sz="4200" kern="1200" dirty="0">
                <a:latin typeface="+mj-lt"/>
                <a:ea typeface="+mj-ea"/>
                <a:cs typeface="+mj-cs"/>
              </a:rPr>
              <a:t>What is </a:t>
            </a:r>
            <a:r>
              <a:rPr lang="en-US" sz="4200" kern="1200" dirty="0" smtClean="0">
                <a:latin typeface="+mj-lt"/>
                <a:ea typeface="+mj-ea"/>
                <a:cs typeface="+mj-cs"/>
              </a:rPr>
              <a:t>Tor?</a:t>
            </a:r>
            <a:endParaRPr lang="en-US" sz="42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+mn-lt"/>
              </a:rPr>
              <a:t>Tries </a:t>
            </a:r>
            <a:r>
              <a:rPr lang="en-US" sz="2400" dirty="0">
                <a:latin typeface="+mn-lt"/>
              </a:rPr>
              <a:t>to </a:t>
            </a:r>
            <a:r>
              <a:rPr lang="en-US" sz="2400" dirty="0" smtClean="0">
                <a:latin typeface="+mn-lt"/>
              </a:rPr>
              <a:t>anonymize the source of network traffic</a:t>
            </a:r>
          </a:p>
          <a:p>
            <a:pPr lvl="1"/>
            <a:r>
              <a:rPr lang="en-US" sz="2200" dirty="0" smtClean="0">
                <a:latin typeface="+mn-lt"/>
              </a:rPr>
              <a:t>Normal internet encryption is not enough to protect your identity </a:t>
            </a:r>
          </a:p>
          <a:p>
            <a:r>
              <a:rPr lang="en-US" sz="2400" dirty="0" smtClean="0">
                <a:latin typeface="+mn-lt"/>
              </a:rPr>
              <a:t>Originally developed </a:t>
            </a:r>
            <a:r>
              <a:rPr lang="en-US" sz="2400" dirty="0">
                <a:latin typeface="+mn-lt"/>
              </a:rPr>
              <a:t>by the U.S. Navy </a:t>
            </a:r>
            <a:r>
              <a:rPr lang="en-US" sz="2400" dirty="0" smtClean="0">
                <a:latin typeface="+mn-lt"/>
              </a:rPr>
              <a:t>for government communications</a:t>
            </a:r>
            <a:endParaRPr lang="en-US" sz="2400" dirty="0">
              <a:latin typeface="+mn-lt"/>
            </a:endParaRPr>
          </a:p>
          <a:p>
            <a:r>
              <a:rPr lang="en-US" sz="2400" dirty="0" smtClean="0">
                <a:latin typeface="+mn-lt"/>
              </a:rPr>
              <a:t>Now publicly maintained and has millions of users</a:t>
            </a:r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Tor </a:t>
            </a:r>
            <a:r>
              <a:rPr lang="en-US" sz="2400" dirty="0" smtClean="0">
                <a:latin typeface="+mn-lt"/>
              </a:rPr>
              <a:t>Browser enables anonymous web browsing</a:t>
            </a:r>
            <a:endParaRPr lang="en-US" sz="2400" dirty="0">
              <a:latin typeface="+mn-lt"/>
            </a:endParaRPr>
          </a:p>
          <a:p>
            <a:pPr lvl="1"/>
            <a:r>
              <a:rPr lang="en-US" sz="2200" dirty="0" smtClean="0">
                <a:latin typeface="+mn-lt"/>
              </a:rPr>
              <a:t>Free</a:t>
            </a:r>
            <a:endParaRPr lang="en-US" sz="2200" dirty="0">
              <a:latin typeface="+mn-lt"/>
            </a:endParaRPr>
          </a:p>
          <a:p>
            <a:r>
              <a:rPr lang="en-US" sz="2400" dirty="0">
                <a:latin typeface="+mn-lt"/>
              </a:rPr>
              <a:t>Anyone can contribute to Tor Network</a:t>
            </a:r>
            <a:r>
              <a:rPr lang="en-US" sz="2400" dirty="0" smtClean="0">
                <a:latin typeface="+mn-lt"/>
              </a:rPr>
              <a:t>!!!</a:t>
            </a:r>
          </a:p>
          <a:p>
            <a:pPr lvl="1"/>
            <a:r>
              <a:rPr lang="en-US" sz="2200" dirty="0" smtClean="0">
                <a:latin typeface="+mn-lt"/>
              </a:rPr>
              <a:t>Open source</a:t>
            </a:r>
            <a:endParaRPr lang="en-US" sz="2200" dirty="0">
              <a:latin typeface="+mn-lt"/>
            </a:endParaRPr>
          </a:p>
          <a:p>
            <a:endParaRPr lang="en-US" dirty="0" smtClean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704" y="3386717"/>
            <a:ext cx="742950" cy="1123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50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sz="4200" kern="1200" dirty="0" smtClean="0">
                <a:latin typeface="+mj-lt"/>
                <a:ea typeface="+mj-ea"/>
                <a:cs typeface="+mj-cs"/>
              </a:rPr>
              <a:t>Qualifying the attacks</a:t>
            </a:r>
            <a:r>
              <a:rPr lang="en-US" sz="2400" dirty="0"/>
              <a:t/>
            </a:r>
            <a:br>
              <a:rPr lang="en-US" sz="24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think tor is completely broken…</a:t>
            </a:r>
          </a:p>
          <a:p>
            <a:r>
              <a:rPr lang="en-US" dirty="0" smtClean="0"/>
              <a:t>Most of the attacks rely on traffic confirmation where the attack suspects the destination</a:t>
            </a:r>
          </a:p>
          <a:p>
            <a:pPr lvl="1"/>
            <a:r>
              <a:rPr lang="en-US" dirty="0" smtClean="0"/>
              <a:t>This is often more than enough for targeted attack</a:t>
            </a:r>
          </a:p>
          <a:p>
            <a:pPr lvl="1"/>
            <a:r>
              <a:rPr lang="en-US" dirty="0" smtClean="0"/>
              <a:t>Limits the effectiveness of “dragnet” surveillance</a:t>
            </a:r>
          </a:p>
          <a:p>
            <a:pPr lvl="1"/>
            <a:endParaRPr lang="en-US" dirty="0"/>
          </a:p>
          <a:p>
            <a:r>
              <a:rPr lang="en-US" dirty="0" smtClean="0"/>
              <a:t>Some work has shown course traffic pattern </a:t>
            </a:r>
            <a:r>
              <a:rPr lang="en-US" dirty="0"/>
              <a:t>surveillance can </a:t>
            </a:r>
            <a:r>
              <a:rPr lang="en-US" dirty="0" smtClean="0"/>
              <a:t>still be moderately effective at dragnet surveillance on a large set of users</a:t>
            </a:r>
          </a:p>
          <a:p>
            <a:r>
              <a:rPr lang="en-US" dirty="0" smtClean="0"/>
              <a:t>Base </a:t>
            </a:r>
            <a:r>
              <a:rPr lang="en-US" dirty="0"/>
              <a:t>rate </a:t>
            </a:r>
            <a:r>
              <a:rPr lang="en-US" dirty="0" smtClean="0"/>
              <a:t>fallacy [5]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Implementation</a:t>
            </a:r>
          </a:p>
          <a:p>
            <a:pPr lvl="1"/>
            <a:r>
              <a:rPr lang="en-US" dirty="0" smtClean="0"/>
              <a:t>Primitive Tor network Application in ns3</a:t>
            </a:r>
          </a:p>
          <a:p>
            <a:pPr lvl="1"/>
            <a:r>
              <a:rPr lang="en-US" dirty="0" smtClean="0"/>
              <a:t>Implementing malicious entry, exit relay attack 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 smtClean="0"/>
              <a:t>proposed </a:t>
            </a:r>
            <a:r>
              <a:rPr lang="en-US" dirty="0" smtClean="0"/>
              <a:t>counter measure</a:t>
            </a:r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04" t="2903" r="79005" b="4196"/>
          <a:stretch/>
        </p:blipFill>
        <p:spPr>
          <a:xfrm>
            <a:off x="9347200" y="1551038"/>
            <a:ext cx="2390468" cy="38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Fewer entry points you use the </a:t>
            </a:r>
            <a:r>
              <a:rPr lang="en-US" dirty="0" smtClean="0"/>
              <a:t>better</a:t>
            </a:r>
          </a:p>
          <a:p>
            <a:r>
              <a:rPr lang="en-US" dirty="0" smtClean="0"/>
              <a:t>Targeted </a:t>
            </a:r>
            <a:r>
              <a:rPr lang="en-US" dirty="0"/>
              <a:t>attacks are still effective</a:t>
            </a:r>
          </a:p>
          <a:p>
            <a:r>
              <a:rPr lang="en-US" dirty="0"/>
              <a:t>Use with caution if you suspect an active nation state like adversary</a:t>
            </a:r>
          </a:p>
        </p:txBody>
      </p:sp>
    </p:spTree>
    <p:extLst>
      <p:ext uri="{BB962C8B-B14F-4D97-AF65-F5344CB8AC3E}">
        <p14:creationId xmlns:p14="http://schemas.microsoft.com/office/powerpoint/2010/main" val="36986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013" y="2869346"/>
            <a:ext cx="9404723" cy="1400530"/>
          </a:xfrm>
        </p:spPr>
        <p:txBody>
          <a:bodyPr/>
          <a:lstStyle/>
          <a:p>
            <a:pPr algn="ctr"/>
            <a:r>
              <a:rPr lang="en-US" sz="6600" dirty="0"/>
              <a:t>Q&amp;A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2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[1] The </a:t>
            </a:r>
            <a:r>
              <a:rPr lang="en-US" dirty="0"/>
              <a:t>Tor Project </a:t>
            </a:r>
            <a:r>
              <a:rPr lang="en-US" dirty="0">
                <a:hlinkClick r:id="rId2"/>
              </a:rPr>
              <a:t>https://metrics.torproject.org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[2</a:t>
            </a:r>
            <a:r>
              <a:rPr lang="en-US" dirty="0"/>
              <a:t>] </a:t>
            </a:r>
            <a:r>
              <a:rPr lang="en-US" dirty="0" err="1"/>
              <a:t>Xinwen</a:t>
            </a:r>
            <a:r>
              <a:rPr lang="en-US" dirty="0"/>
              <a:t> </a:t>
            </a:r>
            <a:r>
              <a:rPr lang="en-US" dirty="0" smtClean="0"/>
              <a:t>Fu, et al</a:t>
            </a:r>
            <a:r>
              <a:rPr lang="en-US" dirty="0"/>
              <a:t>. </a:t>
            </a:r>
            <a:r>
              <a:rPr lang="en-US" i="1" dirty="0"/>
              <a:t>One Cell is Enough to Break Tor’s Anonymity, </a:t>
            </a:r>
            <a:r>
              <a:rPr lang="en-US" i="1" dirty="0">
                <a:hlinkClick r:id="rId3"/>
              </a:rPr>
              <a:t>https://</a:t>
            </a:r>
            <a:r>
              <a:rPr lang="en-US" i="1" dirty="0" smtClean="0">
                <a:hlinkClick r:id="rId3"/>
              </a:rPr>
              <a:t>www.blackhat.com/presentations/bh-dc-09/Fu/BlackHat-DC-09-Fu-Break-Tors-Anonymity.pdf</a:t>
            </a:r>
            <a:r>
              <a:rPr lang="en-US" i="1" dirty="0" smtClean="0"/>
              <a:t> </a:t>
            </a:r>
          </a:p>
          <a:p>
            <a:r>
              <a:rPr lang="en-US" dirty="0" smtClean="0"/>
              <a:t>[</a:t>
            </a:r>
            <a:r>
              <a:rPr lang="en-US" dirty="0"/>
              <a:t>3] Alex </a:t>
            </a:r>
            <a:r>
              <a:rPr lang="en-US" dirty="0" err="1" smtClean="0"/>
              <a:t>Biryukov</a:t>
            </a:r>
            <a:r>
              <a:rPr lang="en-US" dirty="0"/>
              <a:t>, et al. </a:t>
            </a:r>
            <a:r>
              <a:rPr lang="en-US" i="1" dirty="0"/>
              <a:t>Trawling for Tor Hidden Services: Detection, Measurement, </a:t>
            </a:r>
            <a:r>
              <a:rPr lang="en-US" i="1" dirty="0" err="1" smtClean="0"/>
              <a:t>Deanonymization</a:t>
            </a:r>
            <a:r>
              <a:rPr lang="en-US" i="1" dirty="0"/>
              <a:t>, </a:t>
            </a:r>
            <a:r>
              <a:rPr lang="en-US" i="1" dirty="0">
                <a:hlinkClick r:id="rId4"/>
              </a:rPr>
              <a:t>http://</a:t>
            </a:r>
            <a:r>
              <a:rPr lang="en-US" i="1" dirty="0" smtClean="0">
                <a:hlinkClick r:id="rId4"/>
              </a:rPr>
              <a:t>www.ieee-security.org/TC/SP2013/papers/4977a080.pdf</a:t>
            </a:r>
            <a:r>
              <a:rPr lang="en-US" i="1" dirty="0" smtClean="0"/>
              <a:t> </a:t>
            </a:r>
          </a:p>
          <a:p>
            <a:pPr marL="339725" indent="-339725"/>
            <a:r>
              <a:rPr lang="en-US" dirty="0" smtClean="0"/>
              <a:t>[4]</a:t>
            </a:r>
            <a:r>
              <a:rPr lang="en-US" dirty="0"/>
              <a:t> Tariq </a:t>
            </a:r>
            <a:r>
              <a:rPr lang="en-US" dirty="0" err="1"/>
              <a:t>Elahi</a:t>
            </a:r>
            <a:r>
              <a:rPr lang="en-US" dirty="0"/>
              <a:t>, et al. </a:t>
            </a:r>
            <a:r>
              <a:rPr lang="en-US" i="1" dirty="0"/>
              <a:t>Changing of the Guards: A Framework for Understanding and Improving Entry Guard Selection in Tor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http://freehaven.net/~arma/cogs-wpes.pdf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smtClean="0"/>
              <a:t>[</a:t>
            </a:r>
            <a:r>
              <a:rPr lang="en-US" dirty="0"/>
              <a:t>5] How I Learned to Stop Ph34ring NSA and Love the Base Rate </a:t>
            </a:r>
            <a:r>
              <a:rPr lang="en-US" dirty="0" smtClean="0"/>
              <a:t>Fallacy </a:t>
            </a:r>
            <a:r>
              <a:rPr lang="en-US" dirty="0" smtClean="0">
                <a:hlinkClick r:id="rId6"/>
              </a:rPr>
              <a:t>http://archives.seul.org/or/dev/Sep-2008/msg00016.html</a:t>
            </a:r>
            <a:r>
              <a:rPr lang="en-US" dirty="0" smtClean="0"/>
              <a:t> </a:t>
            </a:r>
          </a:p>
          <a:p>
            <a:r>
              <a:rPr lang="en-US" dirty="0"/>
              <a:t>[6</a:t>
            </a:r>
            <a:r>
              <a:rPr lang="en-US" dirty="0" smtClean="0"/>
              <a:t>] Mike Perry. </a:t>
            </a:r>
            <a:r>
              <a:rPr lang="en-US" i="1" dirty="0"/>
              <a:t>Experimental Defense for Website Traffic Fingerprinting, </a:t>
            </a:r>
            <a:r>
              <a:rPr lang="en-US" i="1" dirty="0">
                <a:hlinkClick r:id="rId7"/>
              </a:rPr>
              <a:t>https://</a:t>
            </a:r>
            <a:r>
              <a:rPr lang="en-US" i="1" dirty="0" smtClean="0">
                <a:hlinkClick r:id="rId7"/>
              </a:rPr>
              <a:t>blog.torproject.org/blog/experimental-defense-website-traffic-fingerprinting</a:t>
            </a:r>
            <a:r>
              <a:rPr lang="en-US" i="1" dirty="0" smtClean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088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sz="4200" kern="1200" dirty="0" smtClean="0">
                <a:latin typeface="+mj-lt"/>
                <a:ea typeface="+mj-ea"/>
                <a:cs typeface="+mj-cs"/>
              </a:rPr>
              <a:t>Motivation</a:t>
            </a:r>
            <a:r>
              <a:rPr lang="en-US" sz="2400" dirty="0"/>
              <a:t/>
            </a:r>
            <a:br>
              <a:rPr lang="en-US" sz="24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Tor is Growing </a:t>
            </a:r>
            <a:r>
              <a:rPr lang="en-US" sz="2400" dirty="0" smtClean="0"/>
              <a:t>Rapidly</a:t>
            </a:r>
          </a:p>
          <a:p>
            <a:pPr lvl="1"/>
            <a:r>
              <a:rPr lang="en-US" sz="2000" dirty="0"/>
              <a:t>2+ million </a:t>
            </a:r>
            <a:r>
              <a:rPr lang="en-US" sz="2000" dirty="0" smtClean="0"/>
              <a:t>users</a:t>
            </a:r>
          </a:p>
          <a:p>
            <a:pPr lvl="1"/>
            <a:r>
              <a:rPr lang="en-US" sz="2000" dirty="0"/>
              <a:t>7000+ </a:t>
            </a:r>
            <a:r>
              <a:rPr lang="en-US" sz="2000" dirty="0" smtClean="0"/>
              <a:t>Relays</a:t>
            </a:r>
          </a:p>
          <a:p>
            <a:r>
              <a:rPr lang="en-US" sz="2400" dirty="0" smtClean="0"/>
              <a:t>Internet security has become a ubiquitous problem</a:t>
            </a:r>
          </a:p>
          <a:p>
            <a:pPr lvl="1"/>
            <a:r>
              <a:rPr lang="en-US" sz="2200" dirty="0" smtClean="0"/>
              <a:t>Tor could be a solution</a:t>
            </a:r>
            <a:endParaRPr lang="en-US" sz="2200" dirty="0"/>
          </a:p>
          <a:p>
            <a:r>
              <a:rPr lang="en-US" sz="2400" dirty="0" smtClean="0"/>
              <a:t>OSU security club is </a:t>
            </a:r>
            <a:r>
              <a:rPr lang="en-US" sz="2400" dirty="0"/>
              <a:t>planning to enable Tor Router</a:t>
            </a:r>
          </a:p>
          <a:p>
            <a:r>
              <a:rPr lang="en-US" sz="2400" dirty="0" smtClean="0"/>
              <a:t>Some protocol level security </a:t>
            </a:r>
            <a:r>
              <a:rPr lang="en-US" sz="2400" dirty="0"/>
              <a:t>concerns</a:t>
            </a:r>
          </a:p>
          <a:p>
            <a:r>
              <a:rPr lang="en-US" sz="2400" dirty="0"/>
              <a:t>Controversial usage of Tor </a:t>
            </a:r>
            <a:r>
              <a:rPr lang="en-US" sz="2400" dirty="0" smtClean="0"/>
              <a:t>network</a:t>
            </a:r>
          </a:p>
          <a:p>
            <a:pPr lvl="1"/>
            <a:r>
              <a:rPr lang="en-US" sz="2200" dirty="0" smtClean="0"/>
              <a:t>Illegal activity</a:t>
            </a:r>
          </a:p>
          <a:p>
            <a:pPr lvl="1"/>
            <a:r>
              <a:rPr lang="en-US" sz="2200" dirty="0" smtClean="0"/>
              <a:t>Government censorship </a:t>
            </a:r>
            <a:endParaRPr lang="en-US" sz="22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509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 Statistics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711444"/>
            <a:ext cx="6910357" cy="41957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711444"/>
            <a:ext cx="6910356" cy="41957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791869"/>
              </p:ext>
            </p:extLst>
          </p:nvPr>
        </p:nvGraphicFramePr>
        <p:xfrm>
          <a:off x="7798772" y="1692104"/>
          <a:ext cx="3924655" cy="421510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34277"/>
                <a:gridCol w="2090378"/>
              </a:tblGrid>
              <a:tr h="383191">
                <a:tc>
                  <a:txBody>
                    <a:bodyPr/>
                    <a:lstStyle/>
                    <a:p>
                      <a:r>
                        <a:rPr lang="en-US" dirty="0"/>
                        <a:t>Country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 daily users</a:t>
                      </a:r>
                    </a:p>
                  </a:txBody>
                  <a:tcPr anchor="ctr"/>
                </a:tc>
              </a:tr>
              <a:tr h="383191">
                <a:tc>
                  <a:txBody>
                    <a:bodyPr/>
                    <a:lstStyle/>
                    <a:p>
                      <a:r>
                        <a:rPr lang="en-US">
                          <a:hlinkClick r:id="rId4"/>
                        </a:rPr>
                        <a:t>United States</a:t>
                      </a:r>
                      <a:r>
                        <a:rPr lang="en-US"/>
                        <a:t>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357736 (16.31 %)</a:t>
                      </a:r>
                    </a:p>
                  </a:txBody>
                  <a:tcPr anchor="ctr"/>
                </a:tc>
              </a:tr>
              <a:tr h="383191">
                <a:tc>
                  <a:txBody>
                    <a:bodyPr/>
                    <a:lstStyle/>
                    <a:p>
                      <a:r>
                        <a:rPr lang="en-US">
                          <a:hlinkClick r:id="rId5"/>
                        </a:rPr>
                        <a:t>Germany</a:t>
                      </a:r>
                      <a:r>
                        <a:rPr lang="en-US"/>
                        <a:t>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202671 (9.24 %)</a:t>
                      </a:r>
                    </a:p>
                  </a:txBody>
                  <a:tcPr anchor="ctr"/>
                </a:tc>
              </a:tr>
              <a:tr h="383191">
                <a:tc>
                  <a:txBody>
                    <a:bodyPr/>
                    <a:lstStyle/>
                    <a:p>
                      <a:r>
                        <a:rPr lang="en-US">
                          <a:hlinkClick r:id="rId6"/>
                        </a:rPr>
                        <a:t>Russia</a:t>
                      </a:r>
                      <a:r>
                        <a:rPr lang="en-US"/>
                        <a:t>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149724 (6.83 %)</a:t>
                      </a:r>
                    </a:p>
                  </a:txBody>
                  <a:tcPr anchor="ctr"/>
                </a:tc>
              </a:tr>
              <a:tr h="383191">
                <a:tc>
                  <a:txBody>
                    <a:bodyPr/>
                    <a:lstStyle/>
                    <a:p>
                      <a:r>
                        <a:rPr lang="en-US">
                          <a:hlinkClick r:id="rId7"/>
                        </a:rPr>
                        <a:t>France</a:t>
                      </a:r>
                      <a:r>
                        <a:rPr lang="en-US"/>
                        <a:t>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138143 (6.30 %)</a:t>
                      </a:r>
                    </a:p>
                  </a:txBody>
                  <a:tcPr anchor="ctr"/>
                </a:tc>
              </a:tr>
              <a:tr h="383191">
                <a:tc>
                  <a:txBody>
                    <a:bodyPr/>
                    <a:lstStyle/>
                    <a:p>
                      <a:r>
                        <a:rPr lang="en-US">
                          <a:hlinkClick r:id="rId8"/>
                        </a:rPr>
                        <a:t>United Kingdom</a:t>
                      </a:r>
                      <a:r>
                        <a:rPr lang="en-US"/>
                        <a:t>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96862 (4.42 %)</a:t>
                      </a:r>
                    </a:p>
                  </a:txBody>
                  <a:tcPr anchor="ctr"/>
                </a:tc>
              </a:tr>
              <a:tr h="383191">
                <a:tc>
                  <a:txBody>
                    <a:bodyPr/>
                    <a:lstStyle/>
                    <a:p>
                      <a:r>
                        <a:rPr lang="en-US">
                          <a:hlinkClick r:id="rId9"/>
                        </a:rPr>
                        <a:t>Spain</a:t>
                      </a:r>
                      <a:r>
                        <a:rPr lang="en-US"/>
                        <a:t>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86259 (3.93 %)</a:t>
                      </a:r>
                    </a:p>
                  </a:txBody>
                  <a:tcPr anchor="ctr"/>
                </a:tc>
              </a:tr>
              <a:tr h="383191">
                <a:tc>
                  <a:txBody>
                    <a:bodyPr/>
                    <a:lstStyle/>
                    <a:p>
                      <a:r>
                        <a:rPr lang="en-US">
                          <a:hlinkClick r:id="rId10"/>
                        </a:rPr>
                        <a:t>Brazil</a:t>
                      </a:r>
                      <a:r>
                        <a:rPr lang="en-US"/>
                        <a:t>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84009 (3.83 %)</a:t>
                      </a:r>
                    </a:p>
                  </a:txBody>
                  <a:tcPr anchor="ctr"/>
                </a:tc>
              </a:tr>
              <a:tr h="383191">
                <a:tc>
                  <a:txBody>
                    <a:bodyPr/>
                    <a:lstStyle/>
                    <a:p>
                      <a:r>
                        <a:rPr lang="en-US">
                          <a:hlinkClick r:id="rId11"/>
                        </a:rPr>
                        <a:t>Italy</a:t>
                      </a:r>
                      <a:r>
                        <a:rPr lang="en-US"/>
                        <a:t>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79735 (3.64 %)</a:t>
                      </a:r>
                    </a:p>
                  </a:txBody>
                  <a:tcPr anchor="ctr"/>
                </a:tc>
              </a:tr>
              <a:tr h="383191">
                <a:tc>
                  <a:txBody>
                    <a:bodyPr/>
                    <a:lstStyle/>
                    <a:p>
                      <a:r>
                        <a:rPr lang="en-US">
                          <a:hlinkClick r:id="rId12"/>
                        </a:rPr>
                        <a:t>Poland</a:t>
                      </a:r>
                      <a:r>
                        <a:rPr lang="en-US"/>
                        <a:t>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55358 (2.52 %)</a:t>
                      </a:r>
                    </a:p>
                  </a:txBody>
                  <a:tcPr anchor="ctr"/>
                </a:tc>
              </a:tr>
              <a:tr h="383191">
                <a:tc>
                  <a:txBody>
                    <a:bodyPr/>
                    <a:lstStyle/>
                    <a:p>
                      <a:r>
                        <a:rPr lang="en-US" dirty="0">
                          <a:hlinkClick r:id="rId13"/>
                        </a:rPr>
                        <a:t>Japan</a:t>
                      </a:r>
                      <a:r>
                        <a:rPr lang="en-US" dirty="0"/>
                        <a:t>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50956 (2.32 %)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46111" y="5981700"/>
            <a:ext cx="47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7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sz="4200" kern="1200" dirty="0">
                <a:latin typeface="+mj-lt"/>
                <a:ea typeface="+mj-ea"/>
                <a:cs typeface="+mj-cs"/>
              </a:rPr>
              <a:t>How </a:t>
            </a:r>
            <a:r>
              <a:rPr lang="en-US" sz="4200" kern="1200" dirty="0" smtClean="0">
                <a:latin typeface="+mj-lt"/>
                <a:ea typeface="+mj-ea"/>
                <a:cs typeface="+mj-cs"/>
              </a:rPr>
              <a:t>doesn’t </a:t>
            </a:r>
            <a:r>
              <a:rPr lang="en-US" sz="4200" kern="1200" dirty="0">
                <a:latin typeface="+mj-lt"/>
                <a:ea typeface="+mj-ea"/>
                <a:cs typeface="+mj-cs"/>
              </a:rPr>
              <a:t>Tor work?</a:t>
            </a:r>
            <a:r>
              <a:rPr lang="en-US" sz="2400" dirty="0"/>
              <a:t/>
            </a:r>
            <a:br>
              <a:rPr lang="en-US" sz="2400" dirty="0"/>
            </a:b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380999" y="2224643"/>
            <a:ext cx="2809964" cy="1698649"/>
            <a:chOff x="-1" y="1619478"/>
            <a:chExt cx="2809964" cy="1698649"/>
          </a:xfrm>
        </p:grpSpPr>
        <p:pic>
          <p:nvPicPr>
            <p:cNvPr id="3074" name="Picture 2" descr="http://images.wookmark.com/236218_324_charliebrown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619478"/>
              <a:ext cx="2194107" cy="164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65477" y="2948795"/>
              <a:ext cx="2144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Charlie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50834" y="2552296"/>
            <a:ext cx="1371238" cy="1597132"/>
            <a:chOff x="10696946" y="1853248"/>
            <a:chExt cx="1371238" cy="1597132"/>
          </a:xfrm>
        </p:grpSpPr>
        <p:pic>
          <p:nvPicPr>
            <p:cNvPr id="3076" name="Picture 4" descr="Lucy van Pel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6946" y="1853248"/>
              <a:ext cx="1371238" cy="127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1046575" y="3081048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Lucy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044289" y="2658567"/>
            <a:ext cx="5784025" cy="415401"/>
            <a:chOff x="3044289" y="2658567"/>
            <a:chExt cx="5784025" cy="415401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3044289" y="3010622"/>
              <a:ext cx="5784025" cy="63346"/>
            </a:xfrm>
            <a:prstGeom prst="straightConnector1">
              <a:avLst/>
            </a:prstGeom>
            <a:ln w="38100"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4226696" y="2658567"/>
              <a:ext cx="189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Hi Lucy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044288" y="3166196"/>
            <a:ext cx="5784025" cy="369332"/>
            <a:chOff x="3044288" y="3166196"/>
            <a:chExt cx="5784025" cy="369332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3044288" y="3426023"/>
              <a:ext cx="5784025" cy="63346"/>
            </a:xfrm>
            <a:prstGeom prst="straightConnector1">
              <a:avLst/>
            </a:prstGeom>
            <a:ln w="38100">
              <a:headEnd type="triangle" w="lg" len="lg"/>
              <a:tailEnd type="non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934199" y="3166196"/>
              <a:ext cx="18941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Hi Charlie</a:t>
              </a:r>
              <a:endParaRPr lang="en-US" dirty="0"/>
            </a:p>
          </p:txBody>
        </p:sp>
      </p:grpSp>
      <p:pic>
        <p:nvPicPr>
          <p:cNvPr id="3078" name="Picture 6" descr="http://vignette2.wikia.nocookie.net/peanuts/images/6/62/Snoopy.gif/revision/latest?cb=2011033107524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946" y="3285554"/>
            <a:ext cx="929184" cy="117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56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sz="4200" kern="1200" dirty="0">
                <a:latin typeface="+mj-lt"/>
                <a:ea typeface="+mj-ea"/>
                <a:cs typeface="+mj-cs"/>
              </a:rPr>
              <a:t>How does Tor work?</a:t>
            </a:r>
            <a:r>
              <a:rPr lang="en-US" sz="2400" dirty="0"/>
              <a:t/>
            </a:r>
            <a:br>
              <a:rPr lang="en-US" sz="24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t"/>
            <a:r>
              <a:rPr lang="en-US" dirty="0" smtClean="0">
                <a:latin typeface="+mn-lt"/>
              </a:rPr>
              <a:t>Tor is effectively a </a:t>
            </a:r>
            <a:r>
              <a:rPr lang="en-US" b="1" i="1" dirty="0" smtClean="0">
                <a:latin typeface="+mn-lt"/>
              </a:rPr>
              <a:t>large</a:t>
            </a:r>
            <a:r>
              <a:rPr lang="en-US" dirty="0" smtClean="0">
                <a:latin typeface="+mn-lt"/>
              </a:rPr>
              <a:t> and </a:t>
            </a:r>
            <a:r>
              <a:rPr lang="en-US" b="1" i="1" dirty="0" smtClean="0">
                <a:latin typeface="+mn-lt"/>
              </a:rPr>
              <a:t>sophisticated</a:t>
            </a:r>
            <a:r>
              <a:rPr lang="en-US" i="1" dirty="0" smtClean="0">
                <a:latin typeface="+mn-lt"/>
              </a:rPr>
              <a:t> </a:t>
            </a:r>
            <a:r>
              <a:rPr lang="en-US" b="1" i="1" dirty="0" smtClean="0">
                <a:latin typeface="+mn-lt"/>
              </a:rPr>
              <a:t>proxy</a:t>
            </a:r>
            <a:r>
              <a:rPr lang="en-US" i="1" dirty="0" smtClean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service.</a:t>
            </a:r>
          </a:p>
          <a:p>
            <a:pPr fontAlgn="t"/>
            <a:r>
              <a:rPr lang="en-US" dirty="0" smtClean="0">
                <a:latin typeface="+mn-lt"/>
              </a:rPr>
              <a:t>Instead of connecting to a sever directly, a </a:t>
            </a:r>
            <a:r>
              <a:rPr lang="en-US" b="1" i="1" dirty="0" smtClean="0">
                <a:latin typeface="+mn-lt"/>
              </a:rPr>
              <a:t>“circuit” through several proxy (Relay) servers</a:t>
            </a:r>
            <a:r>
              <a:rPr lang="en-US" dirty="0" smtClean="0">
                <a:latin typeface="+mn-lt"/>
              </a:rPr>
              <a:t> is created</a:t>
            </a:r>
          </a:p>
          <a:p>
            <a:pPr fontAlgn="t"/>
            <a:r>
              <a:rPr lang="en-US" dirty="0" smtClean="0">
                <a:latin typeface="+mn-lt"/>
              </a:rPr>
              <a:t>All traffic is then routed through the circuit</a:t>
            </a:r>
          </a:p>
          <a:p>
            <a:pPr lvl="1" fontAlgn="t"/>
            <a:r>
              <a:rPr lang="en-US" dirty="0">
                <a:latin typeface="+mn-lt"/>
              </a:rPr>
              <a:t>P</a:t>
            </a:r>
            <a:r>
              <a:rPr lang="en-US" dirty="0" smtClean="0">
                <a:latin typeface="+mn-lt"/>
              </a:rPr>
              <a:t>rotocol level identification information is </a:t>
            </a:r>
            <a:r>
              <a:rPr lang="en-US" dirty="0" smtClean="0">
                <a:latin typeface="+mn-lt"/>
              </a:rPr>
              <a:t>removed when </a:t>
            </a:r>
            <a:r>
              <a:rPr lang="en-US" dirty="0" smtClean="0">
                <a:latin typeface="+mn-lt"/>
              </a:rPr>
              <a:t>passing </a:t>
            </a:r>
            <a:r>
              <a:rPr lang="en-US" dirty="0" smtClean="0">
                <a:latin typeface="+mn-lt"/>
              </a:rPr>
              <a:t>through </a:t>
            </a:r>
            <a:r>
              <a:rPr lang="en-US" dirty="0" smtClean="0">
                <a:latin typeface="+mn-lt"/>
              </a:rPr>
              <a:t>each relay</a:t>
            </a:r>
          </a:p>
          <a:p>
            <a:pPr lvl="1" fontAlgn="t"/>
            <a:r>
              <a:rPr lang="en-US" dirty="0" smtClean="0">
                <a:latin typeface="+mn-lt"/>
              </a:rPr>
              <a:t>The destination can not determine the source of the traffic</a:t>
            </a:r>
          </a:p>
        </p:txBody>
      </p:sp>
    </p:spTree>
    <p:extLst>
      <p:ext uri="{BB962C8B-B14F-4D97-AF65-F5344CB8AC3E}">
        <p14:creationId xmlns:p14="http://schemas.microsoft.com/office/powerpoint/2010/main" val="164614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sz="4200" kern="1200" dirty="0">
                <a:latin typeface="+mj-lt"/>
                <a:ea typeface="+mj-ea"/>
                <a:cs typeface="+mj-cs"/>
              </a:rPr>
              <a:t>How does Tor work?</a:t>
            </a:r>
            <a:r>
              <a:rPr lang="en-US" sz="2400" dirty="0"/>
              <a:t/>
            </a:r>
            <a:br>
              <a:rPr lang="en-US" sz="2400" dirty="0"/>
            </a:b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27994" y="2164384"/>
            <a:ext cx="2809964" cy="1698649"/>
            <a:chOff x="-1" y="1619478"/>
            <a:chExt cx="2809964" cy="1698649"/>
          </a:xfrm>
        </p:grpSpPr>
        <p:pic>
          <p:nvPicPr>
            <p:cNvPr id="3074" name="Picture 2" descr="http://images.wookmark.com/236218_324_charliebrown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619478"/>
              <a:ext cx="2194107" cy="164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65477" y="2948795"/>
              <a:ext cx="2144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Charlie</a:t>
              </a:r>
              <a:endParaRPr lang="en-U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50834" y="2552296"/>
            <a:ext cx="1371238" cy="1597132"/>
            <a:chOff x="10696946" y="1853248"/>
            <a:chExt cx="1371238" cy="1597132"/>
          </a:xfrm>
        </p:grpSpPr>
        <p:pic>
          <p:nvPicPr>
            <p:cNvPr id="3076" name="Picture 4" descr="Lucy van Pel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6946" y="1853248"/>
              <a:ext cx="1371238" cy="127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1046575" y="3081048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Lucy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1682122"/>
            <a:ext cx="1325335" cy="13315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2892070"/>
            <a:ext cx="1325335" cy="133158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4184857"/>
            <a:ext cx="1325335" cy="133158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1646693"/>
            <a:ext cx="1325335" cy="133158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2856641"/>
            <a:ext cx="1325335" cy="13315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4149428"/>
            <a:ext cx="1325335" cy="133158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1627692"/>
            <a:ext cx="1325335" cy="133158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2837640"/>
            <a:ext cx="1325335" cy="133158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4130427"/>
            <a:ext cx="1325335" cy="133158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3074" idx="3"/>
          </p:cNvCxnSpPr>
          <p:nvPr/>
        </p:nvCxnSpPr>
        <p:spPr>
          <a:xfrm flipV="1">
            <a:off x="2622101" y="2389027"/>
            <a:ext cx="1158694" cy="598475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563937" y="2471059"/>
            <a:ext cx="2185206" cy="846013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993783" y="3638232"/>
            <a:ext cx="874364" cy="850133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172200" y="3137777"/>
            <a:ext cx="3845976" cy="1523645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27013" y="2835185"/>
            <a:ext cx="232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 Lucy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676914" y="354298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 anonymous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6172200" y="5945951"/>
            <a:ext cx="5926870" cy="1174506"/>
            <a:chOff x="5954867" y="5761285"/>
            <a:chExt cx="6144203" cy="1359172"/>
          </a:xfrm>
        </p:grpSpPr>
        <p:cxnSp>
          <p:nvCxnSpPr>
            <p:cNvPr id="46" name="Straight Arrow Connector 45"/>
            <p:cNvCxnSpPr/>
            <p:nvPr/>
          </p:nvCxnSpPr>
          <p:spPr>
            <a:xfrm flipH="1">
              <a:off x="10400463" y="6311590"/>
              <a:ext cx="1290961" cy="6778"/>
            </a:xfrm>
            <a:prstGeom prst="straightConnector1">
              <a:avLst/>
            </a:prstGeom>
            <a:ln w="47625" cap="rnd" cmpd="dbl">
              <a:solidFill>
                <a:schemeClr val="accent3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10147250" y="5854218"/>
              <a:ext cx="19518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Encrypted (TLS)</a:t>
              </a:r>
              <a:endParaRPr lang="en-US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V="1">
              <a:off x="8095188" y="6311590"/>
              <a:ext cx="1377858" cy="6778"/>
            </a:xfrm>
            <a:prstGeom prst="straightConnector1">
              <a:avLst/>
            </a:prstGeom>
            <a:ln w="3810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8306883" y="5871443"/>
              <a:ext cx="14162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Plaintext</a:t>
              </a:r>
              <a:endParaRPr lang="en-US" dirty="0"/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00" y="5788870"/>
              <a:ext cx="1325335" cy="1331587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5954867" y="5761285"/>
              <a:ext cx="21620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Tor Relay (proxy)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346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22222E-6 L 0.14049 -0.0831 " pathEditMode="relative" rAng="0" ptsTypes="AA">
                                      <p:cBhvr>
                                        <p:cTn id="26" dur="9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-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049 -0.0831 L 0.35612 0.0669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81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900"/>
                            </p:stCondLst>
                            <p:childTnLst>
                              <p:par>
                                <p:cTn id="31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612 0.0669 L 0.26198 0.24491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14" y="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900"/>
                            </p:stCondLst>
                            <p:childTnLst>
                              <p:par>
                                <p:cTn id="34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198 0.24491 L 0.59127 0.06852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-8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-0.25859 0.14167 " pathEditMode="relative" rAng="0" ptsTypes="AA">
                                      <p:cBhvr>
                                        <p:cTn id="46" dur="9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2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00"/>
                            </p:stCondLst>
                            <p:childTnLst>
                              <p:par>
                                <p:cTn id="48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859 0.14167 L -0.16445 -0.03634 " pathEditMode="relative" rAng="0" ptsTypes="AA">
                                      <p:cBhvr>
                                        <p:cTn id="49" dur="8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4" y="-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00"/>
                            </p:stCondLst>
                            <p:childTnLst>
                              <p:par>
                                <p:cTn id="51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445 -0.03634 L -0.38008 -0.18634 " pathEditMode="relative" rAng="0" ptsTypes="AA">
                                      <p:cBhvr>
                                        <p:cTn id="52" dur="9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33" y="-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"/>
                            </p:stCondLst>
                            <p:childTnLst>
                              <p:par>
                                <p:cTn id="54" presetID="42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8008 -0.18634 L -0.56719 -0.08588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62" y="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9" grpId="3"/>
      <p:bldP spid="9" grpId="4"/>
      <p:bldP spid="9" grpId="5"/>
      <p:bldP spid="42" grpId="0"/>
      <p:bldP spid="42" grpId="1"/>
      <p:bldP spid="42" grpId="2"/>
      <p:bldP spid="42" grpId="3"/>
      <p:bldP spid="42" grpId="4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defTabSz="457200" rtl="0">
              <a:spcBef>
                <a:spcPct val="0"/>
              </a:spcBef>
            </a:pPr>
            <a:r>
              <a:rPr lang="en-US" sz="4200" kern="1200" dirty="0">
                <a:latin typeface="+mj-lt"/>
                <a:ea typeface="+mj-ea"/>
                <a:cs typeface="+mj-cs"/>
              </a:rPr>
              <a:t>How does Tor work?</a:t>
            </a:r>
            <a:r>
              <a:rPr lang="en-US" sz="2400" dirty="0"/>
              <a:t/>
            </a:r>
            <a:br>
              <a:rPr lang="en-US" sz="2400" dirty="0"/>
            </a:b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27994" y="2164384"/>
            <a:ext cx="2809964" cy="1698649"/>
            <a:chOff x="-1" y="1619478"/>
            <a:chExt cx="2809964" cy="1698649"/>
          </a:xfrm>
        </p:grpSpPr>
        <p:pic>
          <p:nvPicPr>
            <p:cNvPr id="3074" name="Picture 2" descr="http://images.wookmark.com/236218_324_charliebrown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619478"/>
              <a:ext cx="2194107" cy="164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65477" y="2948795"/>
              <a:ext cx="2144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Charlie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0050834" y="2552296"/>
            <a:ext cx="1371238" cy="1597132"/>
            <a:chOff x="10696946" y="1853248"/>
            <a:chExt cx="1371238" cy="1597132"/>
          </a:xfrm>
        </p:grpSpPr>
        <p:pic>
          <p:nvPicPr>
            <p:cNvPr id="3076" name="Picture 4" descr="Lucy van Pel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6946" y="1853248"/>
              <a:ext cx="1371238" cy="127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11046575" y="3081048"/>
              <a:ext cx="6719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Lucy</a:t>
              </a:r>
              <a:endParaRPr lang="en-US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1682122"/>
            <a:ext cx="1325335" cy="133158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2892070"/>
            <a:ext cx="1325335" cy="133158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92" y="4184857"/>
            <a:ext cx="1325335" cy="133158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1646693"/>
            <a:ext cx="1325335" cy="133158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2856641"/>
            <a:ext cx="1325335" cy="13315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64" y="4149428"/>
            <a:ext cx="1325335" cy="133158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1627692"/>
            <a:ext cx="1325335" cy="133158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2837640"/>
            <a:ext cx="1325335" cy="133158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336" y="4130427"/>
            <a:ext cx="1325335" cy="1331587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3074" idx="3"/>
          </p:cNvCxnSpPr>
          <p:nvPr/>
        </p:nvCxnSpPr>
        <p:spPr>
          <a:xfrm flipV="1">
            <a:off x="2622101" y="2389027"/>
            <a:ext cx="1158694" cy="598475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563937" y="2471059"/>
            <a:ext cx="2185206" cy="846013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993783" y="3638232"/>
            <a:ext cx="874364" cy="850133"/>
          </a:xfrm>
          <a:prstGeom prst="straightConnector1">
            <a:avLst/>
          </a:prstGeom>
          <a:ln w="47625" cap="rnd" cmpd="dbl">
            <a:solidFill>
              <a:schemeClr val="accent3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172200" y="3137777"/>
            <a:ext cx="3845976" cy="1523645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/>
          <p:cNvSpPr/>
          <p:nvPr/>
        </p:nvSpPr>
        <p:spPr>
          <a:xfrm>
            <a:off x="3389971" y="1650380"/>
            <a:ext cx="8196146" cy="3847171"/>
          </a:xfrm>
          <a:custGeom>
            <a:avLst/>
            <a:gdLst>
              <a:gd name="connsiteX0" fmla="*/ 0 w 8196146"/>
              <a:gd name="connsiteY0" fmla="*/ 3378820 h 3847171"/>
              <a:gd name="connsiteX1" fmla="*/ 189570 w 8196146"/>
              <a:gd name="connsiteY1" fmla="*/ 1460810 h 3847171"/>
              <a:gd name="connsiteX2" fmla="*/ 2196790 w 8196146"/>
              <a:gd name="connsiteY2" fmla="*/ 1449659 h 3847171"/>
              <a:gd name="connsiteX3" fmla="*/ 2542478 w 8196146"/>
              <a:gd name="connsiteY3" fmla="*/ 1483113 h 3847171"/>
              <a:gd name="connsiteX4" fmla="*/ 3122341 w 8196146"/>
              <a:gd name="connsiteY4" fmla="*/ 1761893 h 3847171"/>
              <a:gd name="connsiteX5" fmla="*/ 3323063 w 8196146"/>
              <a:gd name="connsiteY5" fmla="*/ 1728440 h 3847171"/>
              <a:gd name="connsiteX6" fmla="*/ 3401122 w 8196146"/>
              <a:gd name="connsiteY6" fmla="*/ 1483113 h 3847171"/>
              <a:gd name="connsiteX7" fmla="*/ 2152185 w 8196146"/>
              <a:gd name="connsiteY7" fmla="*/ 1037064 h 3847171"/>
              <a:gd name="connsiteX8" fmla="*/ 1371600 w 8196146"/>
              <a:gd name="connsiteY8" fmla="*/ 144966 h 3847171"/>
              <a:gd name="connsiteX9" fmla="*/ 2062975 w 8196146"/>
              <a:gd name="connsiteY9" fmla="*/ 0 h 3847171"/>
              <a:gd name="connsiteX10" fmla="*/ 4259766 w 8196146"/>
              <a:gd name="connsiteY10" fmla="*/ 89210 h 3847171"/>
              <a:gd name="connsiteX11" fmla="*/ 4605453 w 8196146"/>
              <a:gd name="connsiteY11" fmla="*/ 1204332 h 3847171"/>
              <a:gd name="connsiteX12" fmla="*/ 4627756 w 8196146"/>
              <a:gd name="connsiteY12" fmla="*/ 1706137 h 3847171"/>
              <a:gd name="connsiteX13" fmla="*/ 4850780 w 8196146"/>
              <a:gd name="connsiteY13" fmla="*/ 1761893 h 3847171"/>
              <a:gd name="connsiteX14" fmla="*/ 5932449 w 8196146"/>
              <a:gd name="connsiteY14" fmla="*/ 1126274 h 3847171"/>
              <a:gd name="connsiteX15" fmla="*/ 7828156 w 8196146"/>
              <a:gd name="connsiteY15" fmla="*/ 479503 h 3847171"/>
              <a:gd name="connsiteX16" fmla="*/ 8196146 w 8196146"/>
              <a:gd name="connsiteY16" fmla="*/ 2564781 h 3847171"/>
              <a:gd name="connsiteX17" fmla="*/ 7081024 w 8196146"/>
              <a:gd name="connsiteY17" fmla="*/ 3635298 h 3847171"/>
              <a:gd name="connsiteX18" fmla="*/ 7025268 w 8196146"/>
              <a:gd name="connsiteY18" fmla="*/ 3523786 h 3847171"/>
              <a:gd name="connsiteX19" fmla="*/ 7002966 w 8196146"/>
              <a:gd name="connsiteY19" fmla="*/ 3490332 h 3847171"/>
              <a:gd name="connsiteX20" fmla="*/ 6947209 w 8196146"/>
              <a:gd name="connsiteY20" fmla="*/ 3468030 h 3847171"/>
              <a:gd name="connsiteX21" fmla="*/ 6579219 w 8196146"/>
              <a:gd name="connsiteY21" fmla="*/ 2263698 h 3847171"/>
              <a:gd name="connsiteX22" fmla="*/ 5073805 w 8196146"/>
              <a:gd name="connsiteY22" fmla="*/ 2430966 h 3847171"/>
              <a:gd name="connsiteX23" fmla="*/ 4739268 w 8196146"/>
              <a:gd name="connsiteY23" fmla="*/ 3323064 h 3847171"/>
              <a:gd name="connsiteX24" fmla="*/ 4627756 w 8196146"/>
              <a:gd name="connsiteY24" fmla="*/ 3401122 h 3847171"/>
              <a:gd name="connsiteX25" fmla="*/ 4605453 w 8196146"/>
              <a:gd name="connsiteY25" fmla="*/ 3434576 h 3847171"/>
              <a:gd name="connsiteX26" fmla="*/ 4572000 w 8196146"/>
              <a:gd name="connsiteY26" fmla="*/ 3456879 h 3847171"/>
              <a:gd name="connsiteX27" fmla="*/ 2174488 w 8196146"/>
              <a:gd name="connsiteY27" fmla="*/ 3847171 h 3847171"/>
              <a:gd name="connsiteX28" fmla="*/ 55756 w 8196146"/>
              <a:gd name="connsiteY28" fmla="*/ 3490332 h 3847171"/>
              <a:gd name="connsiteX29" fmla="*/ 0 w 8196146"/>
              <a:gd name="connsiteY29" fmla="*/ 3378820 h 3847171"/>
              <a:gd name="connsiteX0" fmla="*/ 0 w 8196146"/>
              <a:gd name="connsiteY0" fmla="*/ 3378820 h 3847171"/>
              <a:gd name="connsiteX1" fmla="*/ 189570 w 8196146"/>
              <a:gd name="connsiteY1" fmla="*/ 1460810 h 3847171"/>
              <a:gd name="connsiteX2" fmla="*/ 2196790 w 8196146"/>
              <a:gd name="connsiteY2" fmla="*/ 1449659 h 3847171"/>
              <a:gd name="connsiteX3" fmla="*/ 2542478 w 8196146"/>
              <a:gd name="connsiteY3" fmla="*/ 1483113 h 3847171"/>
              <a:gd name="connsiteX4" fmla="*/ 3122341 w 8196146"/>
              <a:gd name="connsiteY4" fmla="*/ 1761893 h 3847171"/>
              <a:gd name="connsiteX5" fmla="*/ 3323063 w 8196146"/>
              <a:gd name="connsiteY5" fmla="*/ 1728440 h 3847171"/>
              <a:gd name="connsiteX6" fmla="*/ 3401122 w 8196146"/>
              <a:gd name="connsiteY6" fmla="*/ 1483113 h 3847171"/>
              <a:gd name="connsiteX7" fmla="*/ 1984916 w 8196146"/>
              <a:gd name="connsiteY7" fmla="*/ 1003610 h 3847171"/>
              <a:gd name="connsiteX8" fmla="*/ 1371600 w 8196146"/>
              <a:gd name="connsiteY8" fmla="*/ 144966 h 3847171"/>
              <a:gd name="connsiteX9" fmla="*/ 2062975 w 8196146"/>
              <a:gd name="connsiteY9" fmla="*/ 0 h 3847171"/>
              <a:gd name="connsiteX10" fmla="*/ 4259766 w 8196146"/>
              <a:gd name="connsiteY10" fmla="*/ 89210 h 3847171"/>
              <a:gd name="connsiteX11" fmla="*/ 4605453 w 8196146"/>
              <a:gd name="connsiteY11" fmla="*/ 1204332 h 3847171"/>
              <a:gd name="connsiteX12" fmla="*/ 4627756 w 8196146"/>
              <a:gd name="connsiteY12" fmla="*/ 1706137 h 3847171"/>
              <a:gd name="connsiteX13" fmla="*/ 4850780 w 8196146"/>
              <a:gd name="connsiteY13" fmla="*/ 1761893 h 3847171"/>
              <a:gd name="connsiteX14" fmla="*/ 5932449 w 8196146"/>
              <a:gd name="connsiteY14" fmla="*/ 1126274 h 3847171"/>
              <a:gd name="connsiteX15" fmla="*/ 7828156 w 8196146"/>
              <a:gd name="connsiteY15" fmla="*/ 479503 h 3847171"/>
              <a:gd name="connsiteX16" fmla="*/ 8196146 w 8196146"/>
              <a:gd name="connsiteY16" fmla="*/ 2564781 h 3847171"/>
              <a:gd name="connsiteX17" fmla="*/ 7081024 w 8196146"/>
              <a:gd name="connsiteY17" fmla="*/ 3635298 h 3847171"/>
              <a:gd name="connsiteX18" fmla="*/ 7025268 w 8196146"/>
              <a:gd name="connsiteY18" fmla="*/ 3523786 h 3847171"/>
              <a:gd name="connsiteX19" fmla="*/ 7002966 w 8196146"/>
              <a:gd name="connsiteY19" fmla="*/ 3490332 h 3847171"/>
              <a:gd name="connsiteX20" fmla="*/ 6947209 w 8196146"/>
              <a:gd name="connsiteY20" fmla="*/ 3468030 h 3847171"/>
              <a:gd name="connsiteX21" fmla="*/ 6579219 w 8196146"/>
              <a:gd name="connsiteY21" fmla="*/ 2263698 h 3847171"/>
              <a:gd name="connsiteX22" fmla="*/ 5073805 w 8196146"/>
              <a:gd name="connsiteY22" fmla="*/ 2430966 h 3847171"/>
              <a:gd name="connsiteX23" fmla="*/ 4739268 w 8196146"/>
              <a:gd name="connsiteY23" fmla="*/ 3323064 h 3847171"/>
              <a:gd name="connsiteX24" fmla="*/ 4627756 w 8196146"/>
              <a:gd name="connsiteY24" fmla="*/ 3401122 h 3847171"/>
              <a:gd name="connsiteX25" fmla="*/ 4605453 w 8196146"/>
              <a:gd name="connsiteY25" fmla="*/ 3434576 h 3847171"/>
              <a:gd name="connsiteX26" fmla="*/ 4572000 w 8196146"/>
              <a:gd name="connsiteY26" fmla="*/ 3456879 h 3847171"/>
              <a:gd name="connsiteX27" fmla="*/ 2174488 w 8196146"/>
              <a:gd name="connsiteY27" fmla="*/ 3847171 h 3847171"/>
              <a:gd name="connsiteX28" fmla="*/ 55756 w 8196146"/>
              <a:gd name="connsiteY28" fmla="*/ 3490332 h 3847171"/>
              <a:gd name="connsiteX29" fmla="*/ 0 w 8196146"/>
              <a:gd name="connsiteY29" fmla="*/ 3378820 h 3847171"/>
              <a:gd name="connsiteX0" fmla="*/ 0 w 8196146"/>
              <a:gd name="connsiteY0" fmla="*/ 3378820 h 3847171"/>
              <a:gd name="connsiteX1" fmla="*/ 189570 w 8196146"/>
              <a:gd name="connsiteY1" fmla="*/ 1460810 h 3847171"/>
              <a:gd name="connsiteX2" fmla="*/ 2196790 w 8196146"/>
              <a:gd name="connsiteY2" fmla="*/ 1449659 h 3847171"/>
              <a:gd name="connsiteX3" fmla="*/ 2542478 w 8196146"/>
              <a:gd name="connsiteY3" fmla="*/ 1483113 h 3847171"/>
              <a:gd name="connsiteX4" fmla="*/ 3122341 w 8196146"/>
              <a:gd name="connsiteY4" fmla="*/ 1761893 h 3847171"/>
              <a:gd name="connsiteX5" fmla="*/ 3323063 w 8196146"/>
              <a:gd name="connsiteY5" fmla="*/ 1728440 h 3847171"/>
              <a:gd name="connsiteX6" fmla="*/ 3401122 w 8196146"/>
              <a:gd name="connsiteY6" fmla="*/ 1483113 h 3847171"/>
              <a:gd name="connsiteX7" fmla="*/ 1984916 w 8196146"/>
              <a:gd name="connsiteY7" fmla="*/ 1003610 h 3847171"/>
              <a:gd name="connsiteX8" fmla="*/ 1371600 w 8196146"/>
              <a:gd name="connsiteY8" fmla="*/ 144966 h 3847171"/>
              <a:gd name="connsiteX9" fmla="*/ 2062975 w 8196146"/>
              <a:gd name="connsiteY9" fmla="*/ 0 h 3847171"/>
              <a:gd name="connsiteX10" fmla="*/ 4259766 w 8196146"/>
              <a:gd name="connsiteY10" fmla="*/ 89210 h 3847171"/>
              <a:gd name="connsiteX11" fmla="*/ 4605453 w 8196146"/>
              <a:gd name="connsiteY11" fmla="*/ 1204332 h 3847171"/>
              <a:gd name="connsiteX12" fmla="*/ 5073805 w 8196146"/>
              <a:gd name="connsiteY12" fmla="*/ 401444 h 3847171"/>
              <a:gd name="connsiteX13" fmla="*/ 4850780 w 8196146"/>
              <a:gd name="connsiteY13" fmla="*/ 1761893 h 3847171"/>
              <a:gd name="connsiteX14" fmla="*/ 5932449 w 8196146"/>
              <a:gd name="connsiteY14" fmla="*/ 1126274 h 3847171"/>
              <a:gd name="connsiteX15" fmla="*/ 7828156 w 8196146"/>
              <a:gd name="connsiteY15" fmla="*/ 479503 h 3847171"/>
              <a:gd name="connsiteX16" fmla="*/ 8196146 w 8196146"/>
              <a:gd name="connsiteY16" fmla="*/ 2564781 h 3847171"/>
              <a:gd name="connsiteX17" fmla="*/ 7081024 w 8196146"/>
              <a:gd name="connsiteY17" fmla="*/ 3635298 h 3847171"/>
              <a:gd name="connsiteX18" fmla="*/ 7025268 w 8196146"/>
              <a:gd name="connsiteY18" fmla="*/ 3523786 h 3847171"/>
              <a:gd name="connsiteX19" fmla="*/ 7002966 w 8196146"/>
              <a:gd name="connsiteY19" fmla="*/ 3490332 h 3847171"/>
              <a:gd name="connsiteX20" fmla="*/ 6947209 w 8196146"/>
              <a:gd name="connsiteY20" fmla="*/ 3468030 h 3847171"/>
              <a:gd name="connsiteX21" fmla="*/ 6579219 w 8196146"/>
              <a:gd name="connsiteY21" fmla="*/ 2263698 h 3847171"/>
              <a:gd name="connsiteX22" fmla="*/ 5073805 w 8196146"/>
              <a:gd name="connsiteY22" fmla="*/ 2430966 h 3847171"/>
              <a:gd name="connsiteX23" fmla="*/ 4739268 w 8196146"/>
              <a:gd name="connsiteY23" fmla="*/ 3323064 h 3847171"/>
              <a:gd name="connsiteX24" fmla="*/ 4627756 w 8196146"/>
              <a:gd name="connsiteY24" fmla="*/ 3401122 h 3847171"/>
              <a:gd name="connsiteX25" fmla="*/ 4605453 w 8196146"/>
              <a:gd name="connsiteY25" fmla="*/ 3434576 h 3847171"/>
              <a:gd name="connsiteX26" fmla="*/ 4572000 w 8196146"/>
              <a:gd name="connsiteY26" fmla="*/ 3456879 h 3847171"/>
              <a:gd name="connsiteX27" fmla="*/ 2174488 w 8196146"/>
              <a:gd name="connsiteY27" fmla="*/ 3847171 h 3847171"/>
              <a:gd name="connsiteX28" fmla="*/ 55756 w 8196146"/>
              <a:gd name="connsiteY28" fmla="*/ 3490332 h 3847171"/>
              <a:gd name="connsiteX29" fmla="*/ 0 w 8196146"/>
              <a:gd name="connsiteY29" fmla="*/ 3378820 h 3847171"/>
              <a:gd name="connsiteX0" fmla="*/ 0 w 8196146"/>
              <a:gd name="connsiteY0" fmla="*/ 3378820 h 3847171"/>
              <a:gd name="connsiteX1" fmla="*/ 189570 w 8196146"/>
              <a:gd name="connsiteY1" fmla="*/ 1460810 h 3847171"/>
              <a:gd name="connsiteX2" fmla="*/ 2196790 w 8196146"/>
              <a:gd name="connsiteY2" fmla="*/ 1449659 h 3847171"/>
              <a:gd name="connsiteX3" fmla="*/ 2542478 w 8196146"/>
              <a:gd name="connsiteY3" fmla="*/ 1483113 h 3847171"/>
              <a:gd name="connsiteX4" fmla="*/ 3122341 w 8196146"/>
              <a:gd name="connsiteY4" fmla="*/ 1761893 h 3847171"/>
              <a:gd name="connsiteX5" fmla="*/ 3323063 w 8196146"/>
              <a:gd name="connsiteY5" fmla="*/ 1728440 h 3847171"/>
              <a:gd name="connsiteX6" fmla="*/ 3401122 w 8196146"/>
              <a:gd name="connsiteY6" fmla="*/ 1483113 h 3847171"/>
              <a:gd name="connsiteX7" fmla="*/ 1984916 w 8196146"/>
              <a:gd name="connsiteY7" fmla="*/ 1003610 h 3847171"/>
              <a:gd name="connsiteX8" fmla="*/ 1371600 w 8196146"/>
              <a:gd name="connsiteY8" fmla="*/ 144966 h 3847171"/>
              <a:gd name="connsiteX9" fmla="*/ 2062975 w 8196146"/>
              <a:gd name="connsiteY9" fmla="*/ 0 h 3847171"/>
              <a:gd name="connsiteX10" fmla="*/ 4259766 w 8196146"/>
              <a:gd name="connsiteY10" fmla="*/ 89210 h 3847171"/>
              <a:gd name="connsiteX11" fmla="*/ 4750419 w 8196146"/>
              <a:gd name="connsiteY11" fmla="*/ 55756 h 3847171"/>
              <a:gd name="connsiteX12" fmla="*/ 5073805 w 8196146"/>
              <a:gd name="connsiteY12" fmla="*/ 401444 h 3847171"/>
              <a:gd name="connsiteX13" fmla="*/ 4850780 w 8196146"/>
              <a:gd name="connsiteY13" fmla="*/ 1761893 h 3847171"/>
              <a:gd name="connsiteX14" fmla="*/ 5932449 w 8196146"/>
              <a:gd name="connsiteY14" fmla="*/ 1126274 h 3847171"/>
              <a:gd name="connsiteX15" fmla="*/ 7828156 w 8196146"/>
              <a:gd name="connsiteY15" fmla="*/ 479503 h 3847171"/>
              <a:gd name="connsiteX16" fmla="*/ 8196146 w 8196146"/>
              <a:gd name="connsiteY16" fmla="*/ 2564781 h 3847171"/>
              <a:gd name="connsiteX17" fmla="*/ 7081024 w 8196146"/>
              <a:gd name="connsiteY17" fmla="*/ 3635298 h 3847171"/>
              <a:gd name="connsiteX18" fmla="*/ 7025268 w 8196146"/>
              <a:gd name="connsiteY18" fmla="*/ 3523786 h 3847171"/>
              <a:gd name="connsiteX19" fmla="*/ 7002966 w 8196146"/>
              <a:gd name="connsiteY19" fmla="*/ 3490332 h 3847171"/>
              <a:gd name="connsiteX20" fmla="*/ 6947209 w 8196146"/>
              <a:gd name="connsiteY20" fmla="*/ 3468030 h 3847171"/>
              <a:gd name="connsiteX21" fmla="*/ 6579219 w 8196146"/>
              <a:gd name="connsiteY21" fmla="*/ 2263698 h 3847171"/>
              <a:gd name="connsiteX22" fmla="*/ 5073805 w 8196146"/>
              <a:gd name="connsiteY22" fmla="*/ 2430966 h 3847171"/>
              <a:gd name="connsiteX23" fmla="*/ 4739268 w 8196146"/>
              <a:gd name="connsiteY23" fmla="*/ 3323064 h 3847171"/>
              <a:gd name="connsiteX24" fmla="*/ 4627756 w 8196146"/>
              <a:gd name="connsiteY24" fmla="*/ 3401122 h 3847171"/>
              <a:gd name="connsiteX25" fmla="*/ 4605453 w 8196146"/>
              <a:gd name="connsiteY25" fmla="*/ 3434576 h 3847171"/>
              <a:gd name="connsiteX26" fmla="*/ 4572000 w 8196146"/>
              <a:gd name="connsiteY26" fmla="*/ 3456879 h 3847171"/>
              <a:gd name="connsiteX27" fmla="*/ 2174488 w 8196146"/>
              <a:gd name="connsiteY27" fmla="*/ 3847171 h 3847171"/>
              <a:gd name="connsiteX28" fmla="*/ 55756 w 8196146"/>
              <a:gd name="connsiteY28" fmla="*/ 3490332 h 3847171"/>
              <a:gd name="connsiteX29" fmla="*/ 0 w 8196146"/>
              <a:gd name="connsiteY29" fmla="*/ 3378820 h 3847171"/>
              <a:gd name="connsiteX0" fmla="*/ 0 w 8196146"/>
              <a:gd name="connsiteY0" fmla="*/ 3378820 h 3847171"/>
              <a:gd name="connsiteX1" fmla="*/ 189570 w 8196146"/>
              <a:gd name="connsiteY1" fmla="*/ 1460810 h 3847171"/>
              <a:gd name="connsiteX2" fmla="*/ 2196790 w 8196146"/>
              <a:gd name="connsiteY2" fmla="*/ 1449659 h 3847171"/>
              <a:gd name="connsiteX3" fmla="*/ 2542478 w 8196146"/>
              <a:gd name="connsiteY3" fmla="*/ 1483113 h 3847171"/>
              <a:gd name="connsiteX4" fmla="*/ 3122341 w 8196146"/>
              <a:gd name="connsiteY4" fmla="*/ 1761893 h 3847171"/>
              <a:gd name="connsiteX5" fmla="*/ 3323063 w 8196146"/>
              <a:gd name="connsiteY5" fmla="*/ 1728440 h 3847171"/>
              <a:gd name="connsiteX6" fmla="*/ 3401122 w 8196146"/>
              <a:gd name="connsiteY6" fmla="*/ 1483113 h 3847171"/>
              <a:gd name="connsiteX7" fmla="*/ 1984916 w 8196146"/>
              <a:gd name="connsiteY7" fmla="*/ 1003610 h 3847171"/>
              <a:gd name="connsiteX8" fmla="*/ 1371600 w 8196146"/>
              <a:gd name="connsiteY8" fmla="*/ 144966 h 3847171"/>
              <a:gd name="connsiteX9" fmla="*/ 2062975 w 8196146"/>
              <a:gd name="connsiteY9" fmla="*/ 0 h 3847171"/>
              <a:gd name="connsiteX10" fmla="*/ 4259766 w 8196146"/>
              <a:gd name="connsiteY10" fmla="*/ 89210 h 3847171"/>
              <a:gd name="connsiteX11" fmla="*/ 4750419 w 8196146"/>
              <a:gd name="connsiteY11" fmla="*/ 55756 h 3847171"/>
              <a:gd name="connsiteX12" fmla="*/ 5073805 w 8196146"/>
              <a:gd name="connsiteY12" fmla="*/ 401444 h 3847171"/>
              <a:gd name="connsiteX13" fmla="*/ 5876692 w 8196146"/>
              <a:gd name="connsiteY13" fmla="*/ 289932 h 3847171"/>
              <a:gd name="connsiteX14" fmla="*/ 5932449 w 8196146"/>
              <a:gd name="connsiteY14" fmla="*/ 1126274 h 3847171"/>
              <a:gd name="connsiteX15" fmla="*/ 7828156 w 8196146"/>
              <a:gd name="connsiteY15" fmla="*/ 479503 h 3847171"/>
              <a:gd name="connsiteX16" fmla="*/ 8196146 w 8196146"/>
              <a:gd name="connsiteY16" fmla="*/ 2564781 h 3847171"/>
              <a:gd name="connsiteX17" fmla="*/ 7081024 w 8196146"/>
              <a:gd name="connsiteY17" fmla="*/ 3635298 h 3847171"/>
              <a:gd name="connsiteX18" fmla="*/ 7025268 w 8196146"/>
              <a:gd name="connsiteY18" fmla="*/ 3523786 h 3847171"/>
              <a:gd name="connsiteX19" fmla="*/ 7002966 w 8196146"/>
              <a:gd name="connsiteY19" fmla="*/ 3490332 h 3847171"/>
              <a:gd name="connsiteX20" fmla="*/ 6947209 w 8196146"/>
              <a:gd name="connsiteY20" fmla="*/ 3468030 h 3847171"/>
              <a:gd name="connsiteX21" fmla="*/ 6579219 w 8196146"/>
              <a:gd name="connsiteY21" fmla="*/ 2263698 h 3847171"/>
              <a:gd name="connsiteX22" fmla="*/ 5073805 w 8196146"/>
              <a:gd name="connsiteY22" fmla="*/ 2430966 h 3847171"/>
              <a:gd name="connsiteX23" fmla="*/ 4739268 w 8196146"/>
              <a:gd name="connsiteY23" fmla="*/ 3323064 h 3847171"/>
              <a:gd name="connsiteX24" fmla="*/ 4627756 w 8196146"/>
              <a:gd name="connsiteY24" fmla="*/ 3401122 h 3847171"/>
              <a:gd name="connsiteX25" fmla="*/ 4605453 w 8196146"/>
              <a:gd name="connsiteY25" fmla="*/ 3434576 h 3847171"/>
              <a:gd name="connsiteX26" fmla="*/ 4572000 w 8196146"/>
              <a:gd name="connsiteY26" fmla="*/ 3456879 h 3847171"/>
              <a:gd name="connsiteX27" fmla="*/ 2174488 w 8196146"/>
              <a:gd name="connsiteY27" fmla="*/ 3847171 h 3847171"/>
              <a:gd name="connsiteX28" fmla="*/ 55756 w 8196146"/>
              <a:gd name="connsiteY28" fmla="*/ 3490332 h 3847171"/>
              <a:gd name="connsiteX29" fmla="*/ 0 w 8196146"/>
              <a:gd name="connsiteY29" fmla="*/ 3378820 h 3847171"/>
              <a:gd name="connsiteX0" fmla="*/ 0 w 8196146"/>
              <a:gd name="connsiteY0" fmla="*/ 3378820 h 3847171"/>
              <a:gd name="connsiteX1" fmla="*/ 189570 w 8196146"/>
              <a:gd name="connsiteY1" fmla="*/ 1460810 h 3847171"/>
              <a:gd name="connsiteX2" fmla="*/ 2196790 w 8196146"/>
              <a:gd name="connsiteY2" fmla="*/ 1449659 h 3847171"/>
              <a:gd name="connsiteX3" fmla="*/ 2542478 w 8196146"/>
              <a:gd name="connsiteY3" fmla="*/ 1483113 h 3847171"/>
              <a:gd name="connsiteX4" fmla="*/ 3122341 w 8196146"/>
              <a:gd name="connsiteY4" fmla="*/ 1761893 h 3847171"/>
              <a:gd name="connsiteX5" fmla="*/ 3323063 w 8196146"/>
              <a:gd name="connsiteY5" fmla="*/ 1728440 h 3847171"/>
              <a:gd name="connsiteX6" fmla="*/ 3401122 w 8196146"/>
              <a:gd name="connsiteY6" fmla="*/ 1483113 h 3847171"/>
              <a:gd name="connsiteX7" fmla="*/ 1984916 w 8196146"/>
              <a:gd name="connsiteY7" fmla="*/ 1003610 h 3847171"/>
              <a:gd name="connsiteX8" fmla="*/ 1371600 w 8196146"/>
              <a:gd name="connsiteY8" fmla="*/ 144966 h 3847171"/>
              <a:gd name="connsiteX9" fmla="*/ 2062975 w 8196146"/>
              <a:gd name="connsiteY9" fmla="*/ 0 h 3847171"/>
              <a:gd name="connsiteX10" fmla="*/ 4259766 w 8196146"/>
              <a:gd name="connsiteY10" fmla="*/ 89210 h 3847171"/>
              <a:gd name="connsiteX11" fmla="*/ 4750419 w 8196146"/>
              <a:gd name="connsiteY11" fmla="*/ 55756 h 3847171"/>
              <a:gd name="connsiteX12" fmla="*/ 5073805 w 8196146"/>
              <a:gd name="connsiteY12" fmla="*/ 401444 h 3847171"/>
              <a:gd name="connsiteX13" fmla="*/ 5876692 w 8196146"/>
              <a:gd name="connsiteY13" fmla="*/ 289932 h 3847171"/>
              <a:gd name="connsiteX14" fmla="*/ 7036419 w 8196146"/>
              <a:gd name="connsiteY14" fmla="*/ 156118 h 3847171"/>
              <a:gd name="connsiteX15" fmla="*/ 7828156 w 8196146"/>
              <a:gd name="connsiteY15" fmla="*/ 479503 h 3847171"/>
              <a:gd name="connsiteX16" fmla="*/ 8196146 w 8196146"/>
              <a:gd name="connsiteY16" fmla="*/ 2564781 h 3847171"/>
              <a:gd name="connsiteX17" fmla="*/ 7081024 w 8196146"/>
              <a:gd name="connsiteY17" fmla="*/ 3635298 h 3847171"/>
              <a:gd name="connsiteX18" fmla="*/ 7025268 w 8196146"/>
              <a:gd name="connsiteY18" fmla="*/ 3523786 h 3847171"/>
              <a:gd name="connsiteX19" fmla="*/ 7002966 w 8196146"/>
              <a:gd name="connsiteY19" fmla="*/ 3490332 h 3847171"/>
              <a:gd name="connsiteX20" fmla="*/ 6947209 w 8196146"/>
              <a:gd name="connsiteY20" fmla="*/ 3468030 h 3847171"/>
              <a:gd name="connsiteX21" fmla="*/ 6579219 w 8196146"/>
              <a:gd name="connsiteY21" fmla="*/ 2263698 h 3847171"/>
              <a:gd name="connsiteX22" fmla="*/ 5073805 w 8196146"/>
              <a:gd name="connsiteY22" fmla="*/ 2430966 h 3847171"/>
              <a:gd name="connsiteX23" fmla="*/ 4739268 w 8196146"/>
              <a:gd name="connsiteY23" fmla="*/ 3323064 h 3847171"/>
              <a:gd name="connsiteX24" fmla="*/ 4627756 w 8196146"/>
              <a:gd name="connsiteY24" fmla="*/ 3401122 h 3847171"/>
              <a:gd name="connsiteX25" fmla="*/ 4605453 w 8196146"/>
              <a:gd name="connsiteY25" fmla="*/ 3434576 h 3847171"/>
              <a:gd name="connsiteX26" fmla="*/ 4572000 w 8196146"/>
              <a:gd name="connsiteY26" fmla="*/ 3456879 h 3847171"/>
              <a:gd name="connsiteX27" fmla="*/ 2174488 w 8196146"/>
              <a:gd name="connsiteY27" fmla="*/ 3847171 h 3847171"/>
              <a:gd name="connsiteX28" fmla="*/ 55756 w 8196146"/>
              <a:gd name="connsiteY28" fmla="*/ 3490332 h 3847171"/>
              <a:gd name="connsiteX29" fmla="*/ 0 w 8196146"/>
              <a:gd name="connsiteY29" fmla="*/ 3378820 h 3847171"/>
              <a:gd name="connsiteX0" fmla="*/ 0 w 8196146"/>
              <a:gd name="connsiteY0" fmla="*/ 3378820 h 3847171"/>
              <a:gd name="connsiteX1" fmla="*/ 189570 w 8196146"/>
              <a:gd name="connsiteY1" fmla="*/ 1460810 h 3847171"/>
              <a:gd name="connsiteX2" fmla="*/ 2196790 w 8196146"/>
              <a:gd name="connsiteY2" fmla="*/ 1449659 h 3847171"/>
              <a:gd name="connsiteX3" fmla="*/ 2542478 w 8196146"/>
              <a:gd name="connsiteY3" fmla="*/ 1483113 h 3847171"/>
              <a:gd name="connsiteX4" fmla="*/ 3122341 w 8196146"/>
              <a:gd name="connsiteY4" fmla="*/ 1761893 h 3847171"/>
              <a:gd name="connsiteX5" fmla="*/ 4046963 w 8196146"/>
              <a:gd name="connsiteY5" fmla="*/ 2380903 h 3847171"/>
              <a:gd name="connsiteX6" fmla="*/ 3401122 w 8196146"/>
              <a:gd name="connsiteY6" fmla="*/ 1483113 h 3847171"/>
              <a:gd name="connsiteX7" fmla="*/ 1984916 w 8196146"/>
              <a:gd name="connsiteY7" fmla="*/ 1003610 h 3847171"/>
              <a:gd name="connsiteX8" fmla="*/ 1371600 w 8196146"/>
              <a:gd name="connsiteY8" fmla="*/ 144966 h 3847171"/>
              <a:gd name="connsiteX9" fmla="*/ 2062975 w 8196146"/>
              <a:gd name="connsiteY9" fmla="*/ 0 h 3847171"/>
              <a:gd name="connsiteX10" fmla="*/ 4259766 w 8196146"/>
              <a:gd name="connsiteY10" fmla="*/ 89210 h 3847171"/>
              <a:gd name="connsiteX11" fmla="*/ 4750419 w 8196146"/>
              <a:gd name="connsiteY11" fmla="*/ 55756 h 3847171"/>
              <a:gd name="connsiteX12" fmla="*/ 5073805 w 8196146"/>
              <a:gd name="connsiteY12" fmla="*/ 401444 h 3847171"/>
              <a:gd name="connsiteX13" fmla="*/ 5876692 w 8196146"/>
              <a:gd name="connsiteY13" fmla="*/ 289932 h 3847171"/>
              <a:gd name="connsiteX14" fmla="*/ 7036419 w 8196146"/>
              <a:gd name="connsiteY14" fmla="*/ 156118 h 3847171"/>
              <a:gd name="connsiteX15" fmla="*/ 7828156 w 8196146"/>
              <a:gd name="connsiteY15" fmla="*/ 479503 h 3847171"/>
              <a:gd name="connsiteX16" fmla="*/ 8196146 w 8196146"/>
              <a:gd name="connsiteY16" fmla="*/ 2564781 h 3847171"/>
              <a:gd name="connsiteX17" fmla="*/ 7081024 w 8196146"/>
              <a:gd name="connsiteY17" fmla="*/ 3635298 h 3847171"/>
              <a:gd name="connsiteX18" fmla="*/ 7025268 w 8196146"/>
              <a:gd name="connsiteY18" fmla="*/ 3523786 h 3847171"/>
              <a:gd name="connsiteX19" fmla="*/ 7002966 w 8196146"/>
              <a:gd name="connsiteY19" fmla="*/ 3490332 h 3847171"/>
              <a:gd name="connsiteX20" fmla="*/ 6947209 w 8196146"/>
              <a:gd name="connsiteY20" fmla="*/ 3468030 h 3847171"/>
              <a:gd name="connsiteX21" fmla="*/ 6579219 w 8196146"/>
              <a:gd name="connsiteY21" fmla="*/ 2263698 h 3847171"/>
              <a:gd name="connsiteX22" fmla="*/ 5073805 w 8196146"/>
              <a:gd name="connsiteY22" fmla="*/ 2430966 h 3847171"/>
              <a:gd name="connsiteX23" fmla="*/ 4739268 w 8196146"/>
              <a:gd name="connsiteY23" fmla="*/ 3323064 h 3847171"/>
              <a:gd name="connsiteX24" fmla="*/ 4627756 w 8196146"/>
              <a:gd name="connsiteY24" fmla="*/ 3401122 h 3847171"/>
              <a:gd name="connsiteX25" fmla="*/ 4605453 w 8196146"/>
              <a:gd name="connsiteY25" fmla="*/ 3434576 h 3847171"/>
              <a:gd name="connsiteX26" fmla="*/ 4572000 w 8196146"/>
              <a:gd name="connsiteY26" fmla="*/ 3456879 h 3847171"/>
              <a:gd name="connsiteX27" fmla="*/ 2174488 w 8196146"/>
              <a:gd name="connsiteY27" fmla="*/ 3847171 h 3847171"/>
              <a:gd name="connsiteX28" fmla="*/ 55756 w 8196146"/>
              <a:gd name="connsiteY28" fmla="*/ 3490332 h 3847171"/>
              <a:gd name="connsiteX29" fmla="*/ 0 w 8196146"/>
              <a:gd name="connsiteY29" fmla="*/ 3378820 h 3847171"/>
              <a:gd name="connsiteX0" fmla="*/ 0 w 8196146"/>
              <a:gd name="connsiteY0" fmla="*/ 3378820 h 3847171"/>
              <a:gd name="connsiteX1" fmla="*/ 189570 w 8196146"/>
              <a:gd name="connsiteY1" fmla="*/ 1460810 h 3847171"/>
              <a:gd name="connsiteX2" fmla="*/ 2196790 w 8196146"/>
              <a:gd name="connsiteY2" fmla="*/ 1449659 h 3847171"/>
              <a:gd name="connsiteX3" fmla="*/ 2542478 w 8196146"/>
              <a:gd name="connsiteY3" fmla="*/ 1483113 h 3847171"/>
              <a:gd name="connsiteX4" fmla="*/ 3122341 w 8196146"/>
              <a:gd name="connsiteY4" fmla="*/ 1761893 h 3847171"/>
              <a:gd name="connsiteX5" fmla="*/ 4046963 w 8196146"/>
              <a:gd name="connsiteY5" fmla="*/ 2380903 h 3847171"/>
              <a:gd name="connsiteX6" fmla="*/ 4782247 w 8196146"/>
              <a:gd name="connsiteY6" fmla="*/ 1540263 h 3847171"/>
              <a:gd name="connsiteX7" fmla="*/ 1984916 w 8196146"/>
              <a:gd name="connsiteY7" fmla="*/ 1003610 h 3847171"/>
              <a:gd name="connsiteX8" fmla="*/ 1371600 w 8196146"/>
              <a:gd name="connsiteY8" fmla="*/ 144966 h 3847171"/>
              <a:gd name="connsiteX9" fmla="*/ 2062975 w 8196146"/>
              <a:gd name="connsiteY9" fmla="*/ 0 h 3847171"/>
              <a:gd name="connsiteX10" fmla="*/ 4259766 w 8196146"/>
              <a:gd name="connsiteY10" fmla="*/ 89210 h 3847171"/>
              <a:gd name="connsiteX11" fmla="*/ 4750419 w 8196146"/>
              <a:gd name="connsiteY11" fmla="*/ 55756 h 3847171"/>
              <a:gd name="connsiteX12" fmla="*/ 5073805 w 8196146"/>
              <a:gd name="connsiteY12" fmla="*/ 401444 h 3847171"/>
              <a:gd name="connsiteX13" fmla="*/ 5876692 w 8196146"/>
              <a:gd name="connsiteY13" fmla="*/ 289932 h 3847171"/>
              <a:gd name="connsiteX14" fmla="*/ 7036419 w 8196146"/>
              <a:gd name="connsiteY14" fmla="*/ 156118 h 3847171"/>
              <a:gd name="connsiteX15" fmla="*/ 7828156 w 8196146"/>
              <a:gd name="connsiteY15" fmla="*/ 479503 h 3847171"/>
              <a:gd name="connsiteX16" fmla="*/ 8196146 w 8196146"/>
              <a:gd name="connsiteY16" fmla="*/ 2564781 h 3847171"/>
              <a:gd name="connsiteX17" fmla="*/ 7081024 w 8196146"/>
              <a:gd name="connsiteY17" fmla="*/ 3635298 h 3847171"/>
              <a:gd name="connsiteX18" fmla="*/ 7025268 w 8196146"/>
              <a:gd name="connsiteY18" fmla="*/ 3523786 h 3847171"/>
              <a:gd name="connsiteX19" fmla="*/ 7002966 w 8196146"/>
              <a:gd name="connsiteY19" fmla="*/ 3490332 h 3847171"/>
              <a:gd name="connsiteX20" fmla="*/ 6947209 w 8196146"/>
              <a:gd name="connsiteY20" fmla="*/ 3468030 h 3847171"/>
              <a:gd name="connsiteX21" fmla="*/ 6579219 w 8196146"/>
              <a:gd name="connsiteY21" fmla="*/ 2263698 h 3847171"/>
              <a:gd name="connsiteX22" fmla="*/ 5073805 w 8196146"/>
              <a:gd name="connsiteY22" fmla="*/ 2430966 h 3847171"/>
              <a:gd name="connsiteX23" fmla="*/ 4739268 w 8196146"/>
              <a:gd name="connsiteY23" fmla="*/ 3323064 h 3847171"/>
              <a:gd name="connsiteX24" fmla="*/ 4627756 w 8196146"/>
              <a:gd name="connsiteY24" fmla="*/ 3401122 h 3847171"/>
              <a:gd name="connsiteX25" fmla="*/ 4605453 w 8196146"/>
              <a:gd name="connsiteY25" fmla="*/ 3434576 h 3847171"/>
              <a:gd name="connsiteX26" fmla="*/ 4572000 w 8196146"/>
              <a:gd name="connsiteY26" fmla="*/ 3456879 h 3847171"/>
              <a:gd name="connsiteX27" fmla="*/ 2174488 w 8196146"/>
              <a:gd name="connsiteY27" fmla="*/ 3847171 h 3847171"/>
              <a:gd name="connsiteX28" fmla="*/ 55756 w 8196146"/>
              <a:gd name="connsiteY28" fmla="*/ 3490332 h 3847171"/>
              <a:gd name="connsiteX29" fmla="*/ 0 w 8196146"/>
              <a:gd name="connsiteY29" fmla="*/ 3378820 h 3847171"/>
              <a:gd name="connsiteX0" fmla="*/ 0 w 8196146"/>
              <a:gd name="connsiteY0" fmla="*/ 3378820 h 3847171"/>
              <a:gd name="connsiteX1" fmla="*/ 189570 w 8196146"/>
              <a:gd name="connsiteY1" fmla="*/ 1460810 h 3847171"/>
              <a:gd name="connsiteX2" fmla="*/ 2196790 w 8196146"/>
              <a:gd name="connsiteY2" fmla="*/ 1449659 h 3847171"/>
              <a:gd name="connsiteX3" fmla="*/ 2542478 w 8196146"/>
              <a:gd name="connsiteY3" fmla="*/ 1483113 h 3847171"/>
              <a:gd name="connsiteX4" fmla="*/ 3122341 w 8196146"/>
              <a:gd name="connsiteY4" fmla="*/ 1761893 h 3847171"/>
              <a:gd name="connsiteX5" fmla="*/ 4046963 w 8196146"/>
              <a:gd name="connsiteY5" fmla="*/ 2380903 h 3847171"/>
              <a:gd name="connsiteX6" fmla="*/ 4782247 w 8196146"/>
              <a:gd name="connsiteY6" fmla="*/ 1540263 h 3847171"/>
              <a:gd name="connsiteX7" fmla="*/ 1984916 w 8196146"/>
              <a:gd name="connsiteY7" fmla="*/ 1003610 h 3847171"/>
              <a:gd name="connsiteX8" fmla="*/ 1371600 w 8196146"/>
              <a:gd name="connsiteY8" fmla="*/ 144966 h 3847171"/>
              <a:gd name="connsiteX9" fmla="*/ 2062975 w 8196146"/>
              <a:gd name="connsiteY9" fmla="*/ 0 h 3847171"/>
              <a:gd name="connsiteX10" fmla="*/ 4259766 w 8196146"/>
              <a:gd name="connsiteY10" fmla="*/ 89210 h 3847171"/>
              <a:gd name="connsiteX11" fmla="*/ 4750419 w 8196146"/>
              <a:gd name="connsiteY11" fmla="*/ 55756 h 3847171"/>
              <a:gd name="connsiteX12" fmla="*/ 5073805 w 8196146"/>
              <a:gd name="connsiteY12" fmla="*/ 401444 h 3847171"/>
              <a:gd name="connsiteX13" fmla="*/ 5876692 w 8196146"/>
              <a:gd name="connsiteY13" fmla="*/ 289932 h 3847171"/>
              <a:gd name="connsiteX14" fmla="*/ 7036419 w 8196146"/>
              <a:gd name="connsiteY14" fmla="*/ 156118 h 3847171"/>
              <a:gd name="connsiteX15" fmla="*/ 7828156 w 8196146"/>
              <a:gd name="connsiteY15" fmla="*/ 479503 h 3847171"/>
              <a:gd name="connsiteX16" fmla="*/ 8196146 w 8196146"/>
              <a:gd name="connsiteY16" fmla="*/ 2564781 h 3847171"/>
              <a:gd name="connsiteX17" fmla="*/ 7081024 w 8196146"/>
              <a:gd name="connsiteY17" fmla="*/ 3635298 h 3847171"/>
              <a:gd name="connsiteX18" fmla="*/ 7025268 w 8196146"/>
              <a:gd name="connsiteY18" fmla="*/ 3523786 h 3847171"/>
              <a:gd name="connsiteX19" fmla="*/ 7002966 w 8196146"/>
              <a:gd name="connsiteY19" fmla="*/ 3490332 h 3847171"/>
              <a:gd name="connsiteX20" fmla="*/ 6947209 w 8196146"/>
              <a:gd name="connsiteY20" fmla="*/ 3468030 h 3847171"/>
              <a:gd name="connsiteX21" fmla="*/ 6579219 w 8196146"/>
              <a:gd name="connsiteY21" fmla="*/ 2263698 h 3847171"/>
              <a:gd name="connsiteX22" fmla="*/ 5073805 w 8196146"/>
              <a:gd name="connsiteY22" fmla="*/ 2430966 h 3847171"/>
              <a:gd name="connsiteX23" fmla="*/ 4739268 w 8196146"/>
              <a:gd name="connsiteY23" fmla="*/ 3323064 h 3847171"/>
              <a:gd name="connsiteX24" fmla="*/ 4627756 w 8196146"/>
              <a:gd name="connsiteY24" fmla="*/ 3401122 h 3847171"/>
              <a:gd name="connsiteX25" fmla="*/ 4605453 w 8196146"/>
              <a:gd name="connsiteY25" fmla="*/ 3434576 h 3847171"/>
              <a:gd name="connsiteX26" fmla="*/ 4572000 w 8196146"/>
              <a:gd name="connsiteY26" fmla="*/ 3456879 h 3847171"/>
              <a:gd name="connsiteX27" fmla="*/ 2174488 w 8196146"/>
              <a:gd name="connsiteY27" fmla="*/ 3847171 h 3847171"/>
              <a:gd name="connsiteX28" fmla="*/ 55756 w 8196146"/>
              <a:gd name="connsiteY28" fmla="*/ 3490332 h 3847171"/>
              <a:gd name="connsiteX29" fmla="*/ 0 w 8196146"/>
              <a:gd name="connsiteY29" fmla="*/ 3378820 h 3847171"/>
              <a:gd name="connsiteX0" fmla="*/ 0 w 8196146"/>
              <a:gd name="connsiteY0" fmla="*/ 3378820 h 3847171"/>
              <a:gd name="connsiteX1" fmla="*/ 189570 w 8196146"/>
              <a:gd name="connsiteY1" fmla="*/ 1460810 h 3847171"/>
              <a:gd name="connsiteX2" fmla="*/ 2196790 w 8196146"/>
              <a:gd name="connsiteY2" fmla="*/ 1449659 h 3847171"/>
              <a:gd name="connsiteX3" fmla="*/ 2542478 w 8196146"/>
              <a:gd name="connsiteY3" fmla="*/ 1483113 h 3847171"/>
              <a:gd name="connsiteX4" fmla="*/ 3122341 w 8196146"/>
              <a:gd name="connsiteY4" fmla="*/ 1761893 h 3847171"/>
              <a:gd name="connsiteX5" fmla="*/ 897363 w 8196146"/>
              <a:gd name="connsiteY5" fmla="*/ 1136303 h 3847171"/>
              <a:gd name="connsiteX6" fmla="*/ 4782247 w 8196146"/>
              <a:gd name="connsiteY6" fmla="*/ 1540263 h 3847171"/>
              <a:gd name="connsiteX7" fmla="*/ 1984916 w 8196146"/>
              <a:gd name="connsiteY7" fmla="*/ 1003610 h 3847171"/>
              <a:gd name="connsiteX8" fmla="*/ 1371600 w 8196146"/>
              <a:gd name="connsiteY8" fmla="*/ 144966 h 3847171"/>
              <a:gd name="connsiteX9" fmla="*/ 2062975 w 8196146"/>
              <a:gd name="connsiteY9" fmla="*/ 0 h 3847171"/>
              <a:gd name="connsiteX10" fmla="*/ 4259766 w 8196146"/>
              <a:gd name="connsiteY10" fmla="*/ 89210 h 3847171"/>
              <a:gd name="connsiteX11" fmla="*/ 4750419 w 8196146"/>
              <a:gd name="connsiteY11" fmla="*/ 55756 h 3847171"/>
              <a:gd name="connsiteX12" fmla="*/ 5073805 w 8196146"/>
              <a:gd name="connsiteY12" fmla="*/ 401444 h 3847171"/>
              <a:gd name="connsiteX13" fmla="*/ 5876692 w 8196146"/>
              <a:gd name="connsiteY13" fmla="*/ 289932 h 3847171"/>
              <a:gd name="connsiteX14" fmla="*/ 7036419 w 8196146"/>
              <a:gd name="connsiteY14" fmla="*/ 156118 h 3847171"/>
              <a:gd name="connsiteX15" fmla="*/ 7828156 w 8196146"/>
              <a:gd name="connsiteY15" fmla="*/ 479503 h 3847171"/>
              <a:gd name="connsiteX16" fmla="*/ 8196146 w 8196146"/>
              <a:gd name="connsiteY16" fmla="*/ 2564781 h 3847171"/>
              <a:gd name="connsiteX17" fmla="*/ 7081024 w 8196146"/>
              <a:gd name="connsiteY17" fmla="*/ 3635298 h 3847171"/>
              <a:gd name="connsiteX18" fmla="*/ 7025268 w 8196146"/>
              <a:gd name="connsiteY18" fmla="*/ 3523786 h 3847171"/>
              <a:gd name="connsiteX19" fmla="*/ 7002966 w 8196146"/>
              <a:gd name="connsiteY19" fmla="*/ 3490332 h 3847171"/>
              <a:gd name="connsiteX20" fmla="*/ 6947209 w 8196146"/>
              <a:gd name="connsiteY20" fmla="*/ 3468030 h 3847171"/>
              <a:gd name="connsiteX21" fmla="*/ 6579219 w 8196146"/>
              <a:gd name="connsiteY21" fmla="*/ 2263698 h 3847171"/>
              <a:gd name="connsiteX22" fmla="*/ 5073805 w 8196146"/>
              <a:gd name="connsiteY22" fmla="*/ 2430966 h 3847171"/>
              <a:gd name="connsiteX23" fmla="*/ 4739268 w 8196146"/>
              <a:gd name="connsiteY23" fmla="*/ 3323064 h 3847171"/>
              <a:gd name="connsiteX24" fmla="*/ 4627756 w 8196146"/>
              <a:gd name="connsiteY24" fmla="*/ 3401122 h 3847171"/>
              <a:gd name="connsiteX25" fmla="*/ 4605453 w 8196146"/>
              <a:gd name="connsiteY25" fmla="*/ 3434576 h 3847171"/>
              <a:gd name="connsiteX26" fmla="*/ 4572000 w 8196146"/>
              <a:gd name="connsiteY26" fmla="*/ 3456879 h 3847171"/>
              <a:gd name="connsiteX27" fmla="*/ 2174488 w 8196146"/>
              <a:gd name="connsiteY27" fmla="*/ 3847171 h 3847171"/>
              <a:gd name="connsiteX28" fmla="*/ 55756 w 8196146"/>
              <a:gd name="connsiteY28" fmla="*/ 3490332 h 3847171"/>
              <a:gd name="connsiteX29" fmla="*/ 0 w 8196146"/>
              <a:gd name="connsiteY29" fmla="*/ 3378820 h 3847171"/>
              <a:gd name="connsiteX0" fmla="*/ 0 w 8196146"/>
              <a:gd name="connsiteY0" fmla="*/ 3378820 h 3847171"/>
              <a:gd name="connsiteX1" fmla="*/ 189570 w 8196146"/>
              <a:gd name="connsiteY1" fmla="*/ 1460810 h 3847171"/>
              <a:gd name="connsiteX2" fmla="*/ 2196790 w 8196146"/>
              <a:gd name="connsiteY2" fmla="*/ 1449659 h 3847171"/>
              <a:gd name="connsiteX3" fmla="*/ 2542478 w 8196146"/>
              <a:gd name="connsiteY3" fmla="*/ 1483113 h 3847171"/>
              <a:gd name="connsiteX4" fmla="*/ 645841 w 8196146"/>
              <a:gd name="connsiteY4" fmla="*/ 1291993 h 3847171"/>
              <a:gd name="connsiteX5" fmla="*/ 897363 w 8196146"/>
              <a:gd name="connsiteY5" fmla="*/ 1136303 h 3847171"/>
              <a:gd name="connsiteX6" fmla="*/ 4782247 w 8196146"/>
              <a:gd name="connsiteY6" fmla="*/ 1540263 h 3847171"/>
              <a:gd name="connsiteX7" fmla="*/ 1984916 w 8196146"/>
              <a:gd name="connsiteY7" fmla="*/ 1003610 h 3847171"/>
              <a:gd name="connsiteX8" fmla="*/ 1371600 w 8196146"/>
              <a:gd name="connsiteY8" fmla="*/ 144966 h 3847171"/>
              <a:gd name="connsiteX9" fmla="*/ 2062975 w 8196146"/>
              <a:gd name="connsiteY9" fmla="*/ 0 h 3847171"/>
              <a:gd name="connsiteX10" fmla="*/ 4259766 w 8196146"/>
              <a:gd name="connsiteY10" fmla="*/ 89210 h 3847171"/>
              <a:gd name="connsiteX11" fmla="*/ 4750419 w 8196146"/>
              <a:gd name="connsiteY11" fmla="*/ 55756 h 3847171"/>
              <a:gd name="connsiteX12" fmla="*/ 5073805 w 8196146"/>
              <a:gd name="connsiteY12" fmla="*/ 401444 h 3847171"/>
              <a:gd name="connsiteX13" fmla="*/ 5876692 w 8196146"/>
              <a:gd name="connsiteY13" fmla="*/ 289932 h 3847171"/>
              <a:gd name="connsiteX14" fmla="*/ 7036419 w 8196146"/>
              <a:gd name="connsiteY14" fmla="*/ 156118 h 3847171"/>
              <a:gd name="connsiteX15" fmla="*/ 7828156 w 8196146"/>
              <a:gd name="connsiteY15" fmla="*/ 479503 h 3847171"/>
              <a:gd name="connsiteX16" fmla="*/ 8196146 w 8196146"/>
              <a:gd name="connsiteY16" fmla="*/ 2564781 h 3847171"/>
              <a:gd name="connsiteX17" fmla="*/ 7081024 w 8196146"/>
              <a:gd name="connsiteY17" fmla="*/ 3635298 h 3847171"/>
              <a:gd name="connsiteX18" fmla="*/ 7025268 w 8196146"/>
              <a:gd name="connsiteY18" fmla="*/ 3523786 h 3847171"/>
              <a:gd name="connsiteX19" fmla="*/ 7002966 w 8196146"/>
              <a:gd name="connsiteY19" fmla="*/ 3490332 h 3847171"/>
              <a:gd name="connsiteX20" fmla="*/ 6947209 w 8196146"/>
              <a:gd name="connsiteY20" fmla="*/ 3468030 h 3847171"/>
              <a:gd name="connsiteX21" fmla="*/ 6579219 w 8196146"/>
              <a:gd name="connsiteY21" fmla="*/ 2263698 h 3847171"/>
              <a:gd name="connsiteX22" fmla="*/ 5073805 w 8196146"/>
              <a:gd name="connsiteY22" fmla="*/ 2430966 h 3847171"/>
              <a:gd name="connsiteX23" fmla="*/ 4739268 w 8196146"/>
              <a:gd name="connsiteY23" fmla="*/ 3323064 h 3847171"/>
              <a:gd name="connsiteX24" fmla="*/ 4627756 w 8196146"/>
              <a:gd name="connsiteY24" fmla="*/ 3401122 h 3847171"/>
              <a:gd name="connsiteX25" fmla="*/ 4605453 w 8196146"/>
              <a:gd name="connsiteY25" fmla="*/ 3434576 h 3847171"/>
              <a:gd name="connsiteX26" fmla="*/ 4572000 w 8196146"/>
              <a:gd name="connsiteY26" fmla="*/ 3456879 h 3847171"/>
              <a:gd name="connsiteX27" fmla="*/ 2174488 w 8196146"/>
              <a:gd name="connsiteY27" fmla="*/ 3847171 h 3847171"/>
              <a:gd name="connsiteX28" fmla="*/ 55756 w 8196146"/>
              <a:gd name="connsiteY28" fmla="*/ 3490332 h 3847171"/>
              <a:gd name="connsiteX29" fmla="*/ 0 w 8196146"/>
              <a:gd name="connsiteY29" fmla="*/ 3378820 h 3847171"/>
              <a:gd name="connsiteX0" fmla="*/ 0 w 8196146"/>
              <a:gd name="connsiteY0" fmla="*/ 3378820 h 3847171"/>
              <a:gd name="connsiteX1" fmla="*/ 189570 w 8196146"/>
              <a:gd name="connsiteY1" fmla="*/ 1460810 h 3847171"/>
              <a:gd name="connsiteX2" fmla="*/ 2196790 w 8196146"/>
              <a:gd name="connsiteY2" fmla="*/ 1449659 h 3847171"/>
              <a:gd name="connsiteX3" fmla="*/ 1539178 w 8196146"/>
              <a:gd name="connsiteY3" fmla="*/ 1330713 h 3847171"/>
              <a:gd name="connsiteX4" fmla="*/ 645841 w 8196146"/>
              <a:gd name="connsiteY4" fmla="*/ 1291993 h 3847171"/>
              <a:gd name="connsiteX5" fmla="*/ 897363 w 8196146"/>
              <a:gd name="connsiteY5" fmla="*/ 1136303 h 3847171"/>
              <a:gd name="connsiteX6" fmla="*/ 4782247 w 8196146"/>
              <a:gd name="connsiteY6" fmla="*/ 1540263 h 3847171"/>
              <a:gd name="connsiteX7" fmla="*/ 1984916 w 8196146"/>
              <a:gd name="connsiteY7" fmla="*/ 1003610 h 3847171"/>
              <a:gd name="connsiteX8" fmla="*/ 1371600 w 8196146"/>
              <a:gd name="connsiteY8" fmla="*/ 144966 h 3847171"/>
              <a:gd name="connsiteX9" fmla="*/ 2062975 w 8196146"/>
              <a:gd name="connsiteY9" fmla="*/ 0 h 3847171"/>
              <a:gd name="connsiteX10" fmla="*/ 4259766 w 8196146"/>
              <a:gd name="connsiteY10" fmla="*/ 89210 h 3847171"/>
              <a:gd name="connsiteX11" fmla="*/ 4750419 w 8196146"/>
              <a:gd name="connsiteY11" fmla="*/ 55756 h 3847171"/>
              <a:gd name="connsiteX12" fmla="*/ 5073805 w 8196146"/>
              <a:gd name="connsiteY12" fmla="*/ 401444 h 3847171"/>
              <a:gd name="connsiteX13" fmla="*/ 5876692 w 8196146"/>
              <a:gd name="connsiteY13" fmla="*/ 289932 h 3847171"/>
              <a:gd name="connsiteX14" fmla="*/ 7036419 w 8196146"/>
              <a:gd name="connsiteY14" fmla="*/ 156118 h 3847171"/>
              <a:gd name="connsiteX15" fmla="*/ 7828156 w 8196146"/>
              <a:gd name="connsiteY15" fmla="*/ 479503 h 3847171"/>
              <a:gd name="connsiteX16" fmla="*/ 8196146 w 8196146"/>
              <a:gd name="connsiteY16" fmla="*/ 2564781 h 3847171"/>
              <a:gd name="connsiteX17" fmla="*/ 7081024 w 8196146"/>
              <a:gd name="connsiteY17" fmla="*/ 3635298 h 3847171"/>
              <a:gd name="connsiteX18" fmla="*/ 7025268 w 8196146"/>
              <a:gd name="connsiteY18" fmla="*/ 3523786 h 3847171"/>
              <a:gd name="connsiteX19" fmla="*/ 7002966 w 8196146"/>
              <a:gd name="connsiteY19" fmla="*/ 3490332 h 3847171"/>
              <a:gd name="connsiteX20" fmla="*/ 6947209 w 8196146"/>
              <a:gd name="connsiteY20" fmla="*/ 3468030 h 3847171"/>
              <a:gd name="connsiteX21" fmla="*/ 6579219 w 8196146"/>
              <a:gd name="connsiteY21" fmla="*/ 2263698 h 3847171"/>
              <a:gd name="connsiteX22" fmla="*/ 5073805 w 8196146"/>
              <a:gd name="connsiteY22" fmla="*/ 2430966 h 3847171"/>
              <a:gd name="connsiteX23" fmla="*/ 4739268 w 8196146"/>
              <a:gd name="connsiteY23" fmla="*/ 3323064 h 3847171"/>
              <a:gd name="connsiteX24" fmla="*/ 4627756 w 8196146"/>
              <a:gd name="connsiteY24" fmla="*/ 3401122 h 3847171"/>
              <a:gd name="connsiteX25" fmla="*/ 4605453 w 8196146"/>
              <a:gd name="connsiteY25" fmla="*/ 3434576 h 3847171"/>
              <a:gd name="connsiteX26" fmla="*/ 4572000 w 8196146"/>
              <a:gd name="connsiteY26" fmla="*/ 3456879 h 3847171"/>
              <a:gd name="connsiteX27" fmla="*/ 2174488 w 8196146"/>
              <a:gd name="connsiteY27" fmla="*/ 3847171 h 3847171"/>
              <a:gd name="connsiteX28" fmla="*/ 55756 w 8196146"/>
              <a:gd name="connsiteY28" fmla="*/ 3490332 h 3847171"/>
              <a:gd name="connsiteX29" fmla="*/ 0 w 8196146"/>
              <a:gd name="connsiteY29" fmla="*/ 3378820 h 3847171"/>
              <a:gd name="connsiteX0" fmla="*/ 0 w 8196146"/>
              <a:gd name="connsiteY0" fmla="*/ 3378820 h 3847171"/>
              <a:gd name="connsiteX1" fmla="*/ 189570 w 8196146"/>
              <a:gd name="connsiteY1" fmla="*/ 1460810 h 3847171"/>
              <a:gd name="connsiteX2" fmla="*/ 2196790 w 8196146"/>
              <a:gd name="connsiteY2" fmla="*/ 1449659 h 3847171"/>
              <a:gd name="connsiteX3" fmla="*/ 1539178 w 8196146"/>
              <a:gd name="connsiteY3" fmla="*/ 1330713 h 3847171"/>
              <a:gd name="connsiteX4" fmla="*/ 645841 w 8196146"/>
              <a:gd name="connsiteY4" fmla="*/ 1291993 h 3847171"/>
              <a:gd name="connsiteX5" fmla="*/ 897363 w 8196146"/>
              <a:gd name="connsiteY5" fmla="*/ 1136303 h 3847171"/>
              <a:gd name="connsiteX6" fmla="*/ 1518347 w 8196146"/>
              <a:gd name="connsiteY6" fmla="*/ 549663 h 3847171"/>
              <a:gd name="connsiteX7" fmla="*/ 1984916 w 8196146"/>
              <a:gd name="connsiteY7" fmla="*/ 1003610 h 3847171"/>
              <a:gd name="connsiteX8" fmla="*/ 1371600 w 8196146"/>
              <a:gd name="connsiteY8" fmla="*/ 144966 h 3847171"/>
              <a:gd name="connsiteX9" fmla="*/ 2062975 w 8196146"/>
              <a:gd name="connsiteY9" fmla="*/ 0 h 3847171"/>
              <a:gd name="connsiteX10" fmla="*/ 4259766 w 8196146"/>
              <a:gd name="connsiteY10" fmla="*/ 89210 h 3847171"/>
              <a:gd name="connsiteX11" fmla="*/ 4750419 w 8196146"/>
              <a:gd name="connsiteY11" fmla="*/ 55756 h 3847171"/>
              <a:gd name="connsiteX12" fmla="*/ 5073805 w 8196146"/>
              <a:gd name="connsiteY12" fmla="*/ 401444 h 3847171"/>
              <a:gd name="connsiteX13" fmla="*/ 5876692 w 8196146"/>
              <a:gd name="connsiteY13" fmla="*/ 289932 h 3847171"/>
              <a:gd name="connsiteX14" fmla="*/ 7036419 w 8196146"/>
              <a:gd name="connsiteY14" fmla="*/ 156118 h 3847171"/>
              <a:gd name="connsiteX15" fmla="*/ 7828156 w 8196146"/>
              <a:gd name="connsiteY15" fmla="*/ 479503 h 3847171"/>
              <a:gd name="connsiteX16" fmla="*/ 8196146 w 8196146"/>
              <a:gd name="connsiteY16" fmla="*/ 2564781 h 3847171"/>
              <a:gd name="connsiteX17" fmla="*/ 7081024 w 8196146"/>
              <a:gd name="connsiteY17" fmla="*/ 3635298 h 3847171"/>
              <a:gd name="connsiteX18" fmla="*/ 7025268 w 8196146"/>
              <a:gd name="connsiteY18" fmla="*/ 3523786 h 3847171"/>
              <a:gd name="connsiteX19" fmla="*/ 7002966 w 8196146"/>
              <a:gd name="connsiteY19" fmla="*/ 3490332 h 3847171"/>
              <a:gd name="connsiteX20" fmla="*/ 6947209 w 8196146"/>
              <a:gd name="connsiteY20" fmla="*/ 3468030 h 3847171"/>
              <a:gd name="connsiteX21" fmla="*/ 6579219 w 8196146"/>
              <a:gd name="connsiteY21" fmla="*/ 2263698 h 3847171"/>
              <a:gd name="connsiteX22" fmla="*/ 5073805 w 8196146"/>
              <a:gd name="connsiteY22" fmla="*/ 2430966 h 3847171"/>
              <a:gd name="connsiteX23" fmla="*/ 4739268 w 8196146"/>
              <a:gd name="connsiteY23" fmla="*/ 3323064 h 3847171"/>
              <a:gd name="connsiteX24" fmla="*/ 4627756 w 8196146"/>
              <a:gd name="connsiteY24" fmla="*/ 3401122 h 3847171"/>
              <a:gd name="connsiteX25" fmla="*/ 4605453 w 8196146"/>
              <a:gd name="connsiteY25" fmla="*/ 3434576 h 3847171"/>
              <a:gd name="connsiteX26" fmla="*/ 4572000 w 8196146"/>
              <a:gd name="connsiteY26" fmla="*/ 3456879 h 3847171"/>
              <a:gd name="connsiteX27" fmla="*/ 2174488 w 8196146"/>
              <a:gd name="connsiteY27" fmla="*/ 3847171 h 3847171"/>
              <a:gd name="connsiteX28" fmla="*/ 55756 w 8196146"/>
              <a:gd name="connsiteY28" fmla="*/ 3490332 h 3847171"/>
              <a:gd name="connsiteX29" fmla="*/ 0 w 8196146"/>
              <a:gd name="connsiteY29" fmla="*/ 3378820 h 3847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196146" h="3847171">
                <a:moveTo>
                  <a:pt x="0" y="3378820"/>
                </a:moveTo>
                <a:lnTo>
                  <a:pt x="189570" y="1460810"/>
                </a:lnTo>
                <a:lnTo>
                  <a:pt x="2196790" y="1449659"/>
                </a:lnTo>
                <a:lnTo>
                  <a:pt x="1539178" y="1330713"/>
                </a:lnTo>
                <a:lnTo>
                  <a:pt x="645841" y="1291993"/>
                </a:lnTo>
                <a:lnTo>
                  <a:pt x="897363" y="1136303"/>
                </a:lnTo>
                <a:lnTo>
                  <a:pt x="1518347" y="549663"/>
                </a:lnTo>
                <a:lnTo>
                  <a:pt x="1984916" y="1003610"/>
                </a:lnTo>
                <a:lnTo>
                  <a:pt x="1371600" y="144966"/>
                </a:lnTo>
                <a:lnTo>
                  <a:pt x="2062975" y="0"/>
                </a:lnTo>
                <a:lnTo>
                  <a:pt x="4259766" y="89210"/>
                </a:lnTo>
                <a:lnTo>
                  <a:pt x="4750419" y="55756"/>
                </a:lnTo>
                <a:lnTo>
                  <a:pt x="5073805" y="401444"/>
                </a:lnTo>
                <a:cubicBezTo>
                  <a:pt x="5218563" y="473823"/>
                  <a:pt x="5723622" y="289932"/>
                  <a:pt x="5876692" y="289932"/>
                </a:cubicBezTo>
                <a:lnTo>
                  <a:pt x="7036419" y="156118"/>
                </a:lnTo>
                <a:lnTo>
                  <a:pt x="7828156" y="479503"/>
                </a:lnTo>
                <a:lnTo>
                  <a:pt x="8196146" y="2564781"/>
                </a:lnTo>
                <a:lnTo>
                  <a:pt x="7081024" y="3635298"/>
                </a:lnTo>
                <a:cubicBezTo>
                  <a:pt x="7062439" y="3598127"/>
                  <a:pt x="7044971" y="3560377"/>
                  <a:pt x="7025268" y="3523786"/>
                </a:cubicBezTo>
                <a:cubicBezTo>
                  <a:pt x="7018914" y="3511986"/>
                  <a:pt x="7013872" y="3498122"/>
                  <a:pt x="7002966" y="3490332"/>
                </a:cubicBezTo>
                <a:cubicBezTo>
                  <a:pt x="6986677" y="3478697"/>
                  <a:pt x="6947209" y="3468030"/>
                  <a:pt x="6947209" y="3468030"/>
                </a:cubicBezTo>
                <a:lnTo>
                  <a:pt x="6579219" y="2263698"/>
                </a:lnTo>
                <a:lnTo>
                  <a:pt x="5073805" y="2430966"/>
                </a:lnTo>
                <a:lnTo>
                  <a:pt x="4739268" y="3323064"/>
                </a:lnTo>
                <a:cubicBezTo>
                  <a:pt x="4702097" y="3349083"/>
                  <a:pt x="4662612" y="3372075"/>
                  <a:pt x="4627756" y="3401122"/>
                </a:cubicBezTo>
                <a:cubicBezTo>
                  <a:pt x="4617460" y="3409702"/>
                  <a:pt x="4614930" y="3425099"/>
                  <a:pt x="4605453" y="3434576"/>
                </a:cubicBezTo>
                <a:cubicBezTo>
                  <a:pt x="4595976" y="3444053"/>
                  <a:pt x="4572000" y="3456879"/>
                  <a:pt x="4572000" y="3456879"/>
                </a:cubicBezTo>
                <a:lnTo>
                  <a:pt x="2174488" y="3847171"/>
                </a:lnTo>
                <a:lnTo>
                  <a:pt x="55756" y="3490332"/>
                </a:lnTo>
                <a:lnTo>
                  <a:pt x="0" y="3378820"/>
                </a:lnTo>
                <a:close/>
              </a:path>
            </a:pathLst>
          </a:custGeom>
          <a:solidFill>
            <a:srgbClr val="1E5155">
              <a:alpha val="8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6" descr="http://vignette2.wikia.nocookie.net/peanuts/images/6/62/Snoopy.gif/revision/latest?cb=2011033107524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04" y="1771345"/>
            <a:ext cx="632278" cy="79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63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4024</TotalTime>
  <Words>2969</Words>
  <Application>Microsoft Office PowerPoint</Application>
  <PresentationFormat>Widescreen</PresentationFormat>
  <Paragraphs>397</Paragraphs>
  <Slides>34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Adobe Arabic</vt:lpstr>
      <vt:lpstr>Arial</vt:lpstr>
      <vt:lpstr>Calibri</vt:lpstr>
      <vt:lpstr>Cambria Math</vt:lpstr>
      <vt:lpstr>Wingdings 3</vt:lpstr>
      <vt:lpstr>Ion</vt:lpstr>
      <vt:lpstr>Traffic Correlation in Tor Source and Destination Prediction</vt:lpstr>
      <vt:lpstr>Overview</vt:lpstr>
      <vt:lpstr>What is Tor?</vt:lpstr>
      <vt:lpstr>Motivation </vt:lpstr>
      <vt:lpstr>Tor Statistics</vt:lpstr>
      <vt:lpstr>How doesn’t Tor work? </vt:lpstr>
      <vt:lpstr>How does Tor work? </vt:lpstr>
      <vt:lpstr>How does Tor work? </vt:lpstr>
      <vt:lpstr>How does Tor work? </vt:lpstr>
      <vt:lpstr>How does Tor work? </vt:lpstr>
      <vt:lpstr>How does Tor work? </vt:lpstr>
      <vt:lpstr>How does Tor work? </vt:lpstr>
      <vt:lpstr>How does Tor work? </vt:lpstr>
      <vt:lpstr>Circuit establishment  </vt:lpstr>
      <vt:lpstr>Circuit establishment  </vt:lpstr>
      <vt:lpstr>Attacks</vt:lpstr>
      <vt:lpstr>Entry Exit attack</vt:lpstr>
      <vt:lpstr>Threat model </vt:lpstr>
      <vt:lpstr>Attack </vt:lpstr>
      <vt:lpstr>Attack </vt:lpstr>
      <vt:lpstr>Our Counter measure</vt:lpstr>
      <vt:lpstr>Attack </vt:lpstr>
      <vt:lpstr>Our counter measures </vt:lpstr>
      <vt:lpstr>Our counter measure  </vt:lpstr>
      <vt:lpstr>Current Counter measure</vt:lpstr>
      <vt:lpstr>Prob. of selecting compromised relays </vt:lpstr>
      <vt:lpstr>Current counter measure</vt:lpstr>
      <vt:lpstr>Traffic pattern attack</vt:lpstr>
      <vt:lpstr>Traffic pattern attacks</vt:lpstr>
      <vt:lpstr>Qualifying the attacks </vt:lpstr>
      <vt:lpstr>Implementation</vt:lpstr>
      <vt:lpstr>Conclusion</vt:lpstr>
      <vt:lpstr>Q&amp;A </vt:lpstr>
      <vt:lpstr>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Hafed</dc:creator>
  <cp:lastModifiedBy>peter Rindal</cp:lastModifiedBy>
  <cp:revision>121</cp:revision>
  <dcterms:created xsi:type="dcterms:W3CDTF">2015-02-23T22:34:36Z</dcterms:created>
  <dcterms:modified xsi:type="dcterms:W3CDTF">2015-03-10T03:56:06Z</dcterms:modified>
</cp:coreProperties>
</file>